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comments/modernComment_10E_0.xml" ContentType="application/vnd.ms-powerpoint.comments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83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84" r:id="rId16"/>
    <p:sldId id="258" r:id="rId17"/>
    <p:sldId id="285" r:id="rId18"/>
    <p:sldId id="286" r:id="rId19"/>
    <p:sldId id="282" r:id="rId20"/>
  </p:sldIdLst>
  <p:sldSz cx="24384000" cy="13716000"/>
  <p:notesSz cx="6858000" cy="9144000"/>
  <p:embeddedFontLst>
    <p:embeddedFont>
      <p:font typeface="Avenir" panose="02000503020000020003" pitchFamily="2" charset="0"/>
      <p:regular r:id="rId22"/>
      <p:italic r:id="rId23"/>
    </p:embeddedFont>
    <p:embeddedFont>
      <p:font typeface="Avenir Next" panose="020B0503020202020204" pitchFamily="34" charset="0"/>
      <p:regular r:id="rId24"/>
      <p:bold r:id="rId25"/>
      <p:italic r:id="rId26"/>
      <p:boldItalic r:id="rId27"/>
    </p:embeddedFont>
    <p:embeddedFont>
      <p:font typeface="Avenir Next Heavy" panose="020B0503020202020204" pitchFamily="34" charset="0"/>
      <p:bold r:id="rId28"/>
      <p:italic r:id="rId29"/>
      <p:boldItalic r:id="rId30"/>
    </p:embeddedFont>
    <p:embeddedFont>
      <p:font typeface="Avenir Next Medium" panose="020B0503020202020204" pitchFamily="34" charset="0"/>
      <p:regular r:id="rId31"/>
      <p:italic r:id="rId32"/>
    </p:embeddedFont>
    <p:embeddedFont>
      <p:font typeface="Avenir Next Regular" panose="020B0503020202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1219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ACC5F5-6BB3-0597-EF2D-7515C2228B55}" name="Niko Mađar" initials="NM" userId="b38aff6ed5e2e83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25400" cap="flat">
              <a:solidFill>
                <a:srgbClr val="FFFFFF"/>
              </a:solidFill>
              <a:prstDash val="solid"/>
              <a:round/>
            </a:ln>
          </a:top>
          <a:bottom>
            <a:ln w="3175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round/>
            </a:ln>
          </a:left>
          <a:right>
            <a:ln w="3175" cap="flat">
              <a:solidFill>
                <a:srgbClr val="FFFFFF"/>
              </a:solidFill>
              <a:prstDash val="solid"/>
              <a:round/>
            </a:ln>
          </a:right>
          <a:top>
            <a:ln w="3175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3175" cap="flat">
              <a:solidFill>
                <a:srgbClr val="FFFFFF"/>
              </a:solidFill>
              <a:prstDash val="solid"/>
              <a:round/>
            </a:ln>
          </a:insideH>
          <a:insideV>
            <a:ln w="3175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3175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round/>
            </a:ln>
          </a:left>
          <a:right>
            <a:ln w="3175" cap="flat">
              <a:solidFill>
                <a:srgbClr val="000000"/>
              </a:solidFill>
              <a:prstDash val="solid"/>
              <a:round/>
            </a:ln>
          </a:right>
          <a:top>
            <a:ln w="3175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3175" cap="flat">
              <a:solidFill>
                <a:srgbClr val="000000"/>
              </a:solidFill>
              <a:prstDash val="solid"/>
              <a:round/>
            </a:ln>
          </a:insideH>
          <a:insideV>
            <a:ln w="317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22"/>
    <p:restoredTop sz="94709"/>
  </p:normalViewPr>
  <p:slideViewPr>
    <p:cSldViewPr snapToGrid="0" snapToObjects="1">
      <p:cViewPr varScale="1">
        <p:scale>
          <a:sx n="59" d="100"/>
          <a:sy n="59" d="100"/>
        </p:scale>
        <p:origin x="27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0E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E7DA0F5-920A-7945-AE63-5E1110F36815}" authorId="{ABACC5F5-6BB3-0597-EF2D-7515C2228B55}" created="2022-05-26T23:00:24.841">
    <pc:sldMkLst xmlns:pc="http://schemas.microsoft.com/office/powerpoint/2013/main/command">
      <pc:docMk/>
      <pc:sldMk cId="0" sldId="270"/>
    </pc:sldMkLst>
    <p188:txBody>
      <a:bodyPr/>
      <a:lstStyle/>
      <a:p>
        <a:r>
          <a:rPr lang="en-HR"/>
          <a:t>Dodati animacije za pojedine bullete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08" name="Shape 4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219200" latinLnBrk="0">
      <a:defRPr sz="1400">
        <a:latin typeface="+mn-lt"/>
        <a:ea typeface="+mn-ea"/>
        <a:cs typeface="+mn-cs"/>
        <a:sym typeface="Calibri"/>
      </a:defRPr>
    </a:lvl1pPr>
    <a:lvl2pPr indent="228600" defTabSz="1219200" latinLnBrk="0">
      <a:defRPr sz="1400">
        <a:latin typeface="+mn-lt"/>
        <a:ea typeface="+mn-ea"/>
        <a:cs typeface="+mn-cs"/>
        <a:sym typeface="Calibri"/>
      </a:defRPr>
    </a:lvl2pPr>
    <a:lvl3pPr indent="457200" defTabSz="1219200" latinLnBrk="0">
      <a:defRPr sz="1400">
        <a:latin typeface="+mn-lt"/>
        <a:ea typeface="+mn-ea"/>
        <a:cs typeface="+mn-cs"/>
        <a:sym typeface="Calibri"/>
      </a:defRPr>
    </a:lvl3pPr>
    <a:lvl4pPr indent="685800" defTabSz="1219200" latinLnBrk="0">
      <a:defRPr sz="1400">
        <a:latin typeface="+mn-lt"/>
        <a:ea typeface="+mn-ea"/>
        <a:cs typeface="+mn-cs"/>
        <a:sym typeface="Calibri"/>
      </a:defRPr>
    </a:lvl4pPr>
    <a:lvl5pPr indent="914400" defTabSz="1219200" latinLnBrk="0">
      <a:defRPr sz="1400">
        <a:latin typeface="+mn-lt"/>
        <a:ea typeface="+mn-ea"/>
        <a:cs typeface="+mn-cs"/>
        <a:sym typeface="Calibri"/>
      </a:defRPr>
    </a:lvl5pPr>
    <a:lvl6pPr indent="1143000" defTabSz="1219200" latinLnBrk="0">
      <a:defRPr sz="1400">
        <a:latin typeface="+mn-lt"/>
        <a:ea typeface="+mn-ea"/>
        <a:cs typeface="+mn-cs"/>
        <a:sym typeface="Calibri"/>
      </a:defRPr>
    </a:lvl6pPr>
    <a:lvl7pPr indent="1371600" defTabSz="1219200" latinLnBrk="0">
      <a:defRPr sz="1400">
        <a:latin typeface="+mn-lt"/>
        <a:ea typeface="+mn-ea"/>
        <a:cs typeface="+mn-cs"/>
        <a:sym typeface="Calibri"/>
      </a:defRPr>
    </a:lvl7pPr>
    <a:lvl8pPr indent="1600200" defTabSz="1219200" latinLnBrk="0">
      <a:defRPr sz="1400">
        <a:latin typeface="+mn-lt"/>
        <a:ea typeface="+mn-ea"/>
        <a:cs typeface="+mn-cs"/>
        <a:sym typeface="Calibri"/>
      </a:defRPr>
    </a:lvl8pPr>
    <a:lvl9pPr indent="1828800" defTabSz="1219200" latinLnBrk="0">
      <a:defRPr sz="14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827430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pty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3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luke-peterson-btypuw-N6-4-unsplash.jpg"/>
          <p:cNvSpPr>
            <a:spLocks noGrp="1"/>
          </p:cNvSpPr>
          <p:nvPr>
            <p:ph type="pic" sz="half" idx="21"/>
          </p:nvPr>
        </p:nvSpPr>
        <p:spPr>
          <a:xfrm>
            <a:off x="8527363" y="2929289"/>
            <a:ext cx="7546425" cy="1130957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7" name="luke-peterson-btypuw-N6-4-unsplash.jpg"/>
          <p:cNvSpPr>
            <a:spLocks noGrp="1"/>
          </p:cNvSpPr>
          <p:nvPr>
            <p:ph type="pic" sz="half" idx="22"/>
          </p:nvPr>
        </p:nvSpPr>
        <p:spPr>
          <a:xfrm>
            <a:off x="1474059" y="3300053"/>
            <a:ext cx="7051632" cy="1056804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8" name="luke-peterson-btypuw-N6-4-unsplash.jpg"/>
          <p:cNvSpPr>
            <a:spLocks noGrp="1"/>
          </p:cNvSpPr>
          <p:nvPr>
            <p:ph type="pic" sz="half" idx="23"/>
          </p:nvPr>
        </p:nvSpPr>
        <p:spPr>
          <a:xfrm>
            <a:off x="15910360" y="3344940"/>
            <a:ext cx="6991729" cy="1047827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09" name="Object4"/>
          <p:cNvSpPr txBox="1">
            <a:spLocks noGrp="1"/>
          </p:cNvSpPr>
          <p:nvPr>
            <p:ph type="body" sz="quarter" idx="24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4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luke-peterson-btypuw-N6-4-unsplash.jpg"/>
          <p:cNvSpPr>
            <a:spLocks noGrp="1"/>
          </p:cNvSpPr>
          <p:nvPr>
            <p:ph type="pic" sz="half" idx="21"/>
          </p:nvPr>
        </p:nvSpPr>
        <p:spPr>
          <a:xfrm>
            <a:off x="8527363" y="2929289"/>
            <a:ext cx="7546425" cy="1130957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18" name="luke-peterson-btypuw-N6-4-unsplash.jpg"/>
          <p:cNvSpPr>
            <a:spLocks noGrp="1"/>
          </p:cNvSpPr>
          <p:nvPr>
            <p:ph type="pic" sz="half" idx="22"/>
          </p:nvPr>
        </p:nvSpPr>
        <p:spPr>
          <a:xfrm>
            <a:off x="1474059" y="3300053"/>
            <a:ext cx="7051632" cy="1056804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19" name="luke-peterson-btypuw-N6-4-unsplash.jpg"/>
          <p:cNvSpPr>
            <a:spLocks noGrp="1"/>
          </p:cNvSpPr>
          <p:nvPr>
            <p:ph type="pic" sz="half" idx="23"/>
          </p:nvPr>
        </p:nvSpPr>
        <p:spPr>
          <a:xfrm>
            <a:off x="15910360" y="3344940"/>
            <a:ext cx="6991729" cy="1047827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0" name="Object4"/>
          <p:cNvSpPr txBox="1">
            <a:spLocks noGrp="1"/>
          </p:cNvSpPr>
          <p:nvPr>
            <p:ph type="body" sz="quarter" idx="24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5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luke-peterson-btypuw-N6-4-unsplash.jpg"/>
          <p:cNvSpPr>
            <a:spLocks noGrp="1"/>
          </p:cNvSpPr>
          <p:nvPr>
            <p:ph type="pic" idx="21"/>
          </p:nvPr>
        </p:nvSpPr>
        <p:spPr>
          <a:xfrm>
            <a:off x="12118085" y="-2323821"/>
            <a:ext cx="12253443" cy="1836382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29" name="Object4"/>
          <p:cNvSpPr txBox="1">
            <a:spLocks noGrp="1"/>
          </p:cNvSpPr>
          <p:nvPr>
            <p:ph type="body" sz="quarter" idx="22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30" name="luke-peterson-btypuw-N6-4-unsplash.jpg"/>
          <p:cNvSpPr>
            <a:spLocks noGrp="1"/>
          </p:cNvSpPr>
          <p:nvPr>
            <p:ph type="pic" idx="23"/>
          </p:nvPr>
        </p:nvSpPr>
        <p:spPr>
          <a:xfrm>
            <a:off x="-23115" y="-2323913"/>
            <a:ext cx="12253443" cy="1836382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131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6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40" name="luke-peterson-btypuw-N6-4-unsplash.jpg"/>
          <p:cNvSpPr>
            <a:spLocks noGrp="1"/>
          </p:cNvSpPr>
          <p:nvPr>
            <p:ph type="pic" sz="quarter" idx="22"/>
          </p:nvPr>
        </p:nvSpPr>
        <p:spPr>
          <a:xfrm>
            <a:off x="1507453" y="3790848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41" name="luke-peterson-btypuw-N6-4-unsplash.jpg"/>
          <p:cNvSpPr>
            <a:spLocks noGrp="1"/>
          </p:cNvSpPr>
          <p:nvPr>
            <p:ph type="pic" sz="quarter" idx="23"/>
          </p:nvPr>
        </p:nvSpPr>
        <p:spPr>
          <a:xfrm>
            <a:off x="8877300" y="1890369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42" name="luke-peterson-btypuw-N6-4-unsplash.jpg"/>
          <p:cNvSpPr>
            <a:spLocks noGrp="1"/>
          </p:cNvSpPr>
          <p:nvPr>
            <p:ph type="pic" sz="quarter" idx="24"/>
          </p:nvPr>
        </p:nvSpPr>
        <p:spPr>
          <a:xfrm>
            <a:off x="16305321" y="-38841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7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51" name="luke-peterson-btypuw-N6-4-unsplash.jpg"/>
          <p:cNvSpPr>
            <a:spLocks noGrp="1"/>
          </p:cNvSpPr>
          <p:nvPr>
            <p:ph type="pic" sz="quarter" idx="22"/>
          </p:nvPr>
        </p:nvSpPr>
        <p:spPr>
          <a:xfrm>
            <a:off x="1507453" y="2843073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2" name="luke-peterson-btypuw-N6-4-unsplash.jpg"/>
          <p:cNvSpPr>
            <a:spLocks noGrp="1"/>
          </p:cNvSpPr>
          <p:nvPr>
            <p:ph type="pic" sz="quarter" idx="23"/>
          </p:nvPr>
        </p:nvSpPr>
        <p:spPr>
          <a:xfrm>
            <a:off x="8912336" y="2843073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3" name="luke-peterson-btypuw-N6-4-unsplash.jpg"/>
          <p:cNvSpPr>
            <a:spLocks noGrp="1"/>
          </p:cNvSpPr>
          <p:nvPr>
            <p:ph type="pic" sz="quarter" idx="24"/>
          </p:nvPr>
        </p:nvSpPr>
        <p:spPr>
          <a:xfrm>
            <a:off x="16329919" y="2843073"/>
            <a:ext cx="6629356" cy="993519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8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62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1507453" y="-2683363"/>
            <a:ext cx="14004493" cy="2098806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63" name="luke-peterson-btypuw-N6-4-unsplash.jpg"/>
          <p:cNvSpPr>
            <a:spLocks noGrp="1"/>
          </p:cNvSpPr>
          <p:nvPr>
            <p:ph type="pic" sz="half" idx="23"/>
          </p:nvPr>
        </p:nvSpPr>
        <p:spPr>
          <a:xfrm>
            <a:off x="16080815" y="1517078"/>
            <a:ext cx="7127565" cy="1068184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9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72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1507453" y="-1916397"/>
            <a:ext cx="14004493" cy="20988067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73" name="luke-peterson-btypuw-N6-4-unsplash.jpg"/>
          <p:cNvSpPr>
            <a:spLocks noGrp="1"/>
          </p:cNvSpPr>
          <p:nvPr>
            <p:ph type="pic" sz="half" idx="23"/>
          </p:nvPr>
        </p:nvSpPr>
        <p:spPr>
          <a:xfrm>
            <a:off x="15563598" y="-33190"/>
            <a:ext cx="8161997" cy="1223211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10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4"/>
          <p:cNvSpPr txBox="1"/>
          <p:nvPr/>
        </p:nvSpPr>
        <p:spPr>
          <a:xfrm>
            <a:off x="1523999" y="1523999"/>
            <a:ext cx="10261601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Multiple Images</a:t>
            </a:r>
          </a:p>
        </p:txBody>
      </p:sp>
      <p:sp>
        <p:nvSpPr>
          <p:cNvPr id="182" name="luke-peterson-btypuw-N6-4-unsplash.jpg"/>
          <p:cNvSpPr>
            <a:spLocks noGrp="1"/>
          </p:cNvSpPr>
          <p:nvPr>
            <p:ph type="pic" idx="21"/>
          </p:nvPr>
        </p:nvSpPr>
        <p:spPr>
          <a:xfrm>
            <a:off x="1507453" y="823106"/>
            <a:ext cx="10348573" cy="1550906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83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12632652" y="-2568646"/>
            <a:ext cx="10298865" cy="1543456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11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Object4"/>
          <p:cNvSpPr txBox="1"/>
          <p:nvPr/>
        </p:nvSpPr>
        <p:spPr>
          <a:xfrm>
            <a:off x="1523999" y="1523999"/>
            <a:ext cx="10261601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Multiple Images</a:t>
            </a:r>
          </a:p>
        </p:txBody>
      </p:sp>
      <p:sp>
        <p:nvSpPr>
          <p:cNvPr id="192" name="Object 1"/>
          <p:cNvSpPr>
            <a:spLocks noGrp="1"/>
          </p:cNvSpPr>
          <p:nvPr>
            <p:ph type="pic" idx="21"/>
          </p:nvPr>
        </p:nvSpPr>
        <p:spPr>
          <a:xfrm>
            <a:off x="-869361" y="3078540"/>
            <a:ext cx="20678434" cy="1163162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93" name="Object 1"/>
          <p:cNvSpPr>
            <a:spLocks noGrp="1"/>
          </p:cNvSpPr>
          <p:nvPr>
            <p:ph type="pic" idx="22"/>
          </p:nvPr>
        </p:nvSpPr>
        <p:spPr>
          <a:xfrm>
            <a:off x="10255839" y="-350460"/>
            <a:ext cx="20678434" cy="1163162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94" name="Object4"/>
          <p:cNvSpPr txBox="1">
            <a:spLocks noGrp="1"/>
          </p:cNvSpPr>
          <p:nvPr>
            <p:ph type="body" sz="quarter" idx="23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195" name="luke-peterson-btypuw-N6-4-unsplash.jpg"/>
          <p:cNvSpPr>
            <a:spLocks noGrp="1"/>
          </p:cNvSpPr>
          <p:nvPr>
            <p:ph type="pic" idx="24"/>
          </p:nvPr>
        </p:nvSpPr>
        <p:spPr>
          <a:xfrm>
            <a:off x="-20572" y="-593807"/>
            <a:ext cx="12239471" cy="1834288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96" name="luke-peterson-btypuw-N6-4-unsplash.jpg"/>
          <p:cNvSpPr>
            <a:spLocks noGrp="1"/>
          </p:cNvSpPr>
          <p:nvPr>
            <p:ph type="pic" idx="25"/>
          </p:nvPr>
        </p:nvSpPr>
        <p:spPr>
          <a:xfrm>
            <a:off x="12215141" y="-4008569"/>
            <a:ext cx="12220470" cy="1831441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12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Object5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206" name="luke-peterson-btypuw-N6-4-unsplash.jpg"/>
          <p:cNvSpPr>
            <a:spLocks noGrp="1"/>
          </p:cNvSpPr>
          <p:nvPr>
            <p:ph type="pic" sz="quarter" idx="22"/>
          </p:nvPr>
        </p:nvSpPr>
        <p:spPr>
          <a:xfrm>
            <a:off x="18498269" y="5855863"/>
            <a:ext cx="5906330" cy="885161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07" name="luke-peterson-btypuw-N6-4-unsplash.jpg"/>
          <p:cNvSpPr>
            <a:spLocks noGrp="1"/>
          </p:cNvSpPr>
          <p:nvPr>
            <p:ph type="pic" sz="quarter" idx="23"/>
          </p:nvPr>
        </p:nvSpPr>
        <p:spPr>
          <a:xfrm>
            <a:off x="12591653" y="5861217"/>
            <a:ext cx="5906330" cy="885162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08" name="luke-peterson-btypuw-N6-4-unsplash.jpg"/>
          <p:cNvSpPr>
            <a:spLocks noGrp="1"/>
          </p:cNvSpPr>
          <p:nvPr>
            <p:ph type="pic" idx="24"/>
          </p:nvPr>
        </p:nvSpPr>
        <p:spPr>
          <a:xfrm>
            <a:off x="12591653" y="-5430848"/>
            <a:ext cx="11823677" cy="1771975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09" name="Object4"/>
          <p:cNvSpPr txBox="1">
            <a:spLocks noGrp="1"/>
          </p:cNvSpPr>
          <p:nvPr>
            <p:ph type="body" sz="quarter" idx="25"/>
          </p:nvPr>
        </p:nvSpPr>
        <p:spPr>
          <a:xfrm>
            <a:off x="1523999" y="2870131"/>
            <a:ext cx="10261601" cy="754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esenta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308099"/>
            <a:ext cx="10261601" cy="34838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12800"/>
              </a:lnSpc>
              <a:spcBef>
                <a:spcPts val="0"/>
              </a:spcBef>
              <a:buSzTx/>
              <a:buNone/>
              <a:defRPr sz="12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9" name="Image"/>
          <p:cNvSpPr>
            <a:spLocks noGrp="1"/>
          </p:cNvSpPr>
          <p:nvPr>
            <p:ph type="pic" sz="quarter" idx="22"/>
          </p:nvPr>
        </p:nvSpPr>
        <p:spPr>
          <a:xfrm>
            <a:off x="1516164" y="11581802"/>
            <a:ext cx="2898992" cy="6096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0" name="luke-peterson-btypuw-N6-4-unsplash.jpg"/>
          <p:cNvSpPr>
            <a:spLocks noGrp="1"/>
          </p:cNvSpPr>
          <p:nvPr>
            <p:ph type="pic" idx="23"/>
          </p:nvPr>
        </p:nvSpPr>
        <p:spPr>
          <a:xfrm>
            <a:off x="12580038" y="-1992377"/>
            <a:ext cx="11811001" cy="1770075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1" name="Author"/>
          <p:cNvSpPr txBox="1">
            <a:spLocks noGrp="1"/>
          </p:cNvSpPr>
          <p:nvPr>
            <p:ph type="body" sz="quarter" idx="24"/>
          </p:nvPr>
        </p:nvSpPr>
        <p:spPr>
          <a:xfrm>
            <a:off x="1511450" y="4640579"/>
            <a:ext cx="2041449" cy="883513"/>
          </a:xfrm>
          <a:prstGeom prst="rect">
            <a:avLst/>
          </a:prstGeom>
        </p:spPr>
        <p:txBody>
          <a:bodyPr wrap="none" lIns="45719" tIns="45719" rIns="45719" bIns="45719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0"/>
              </a:spcBef>
              <a:buSzTx/>
              <a:buNone/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Author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13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luke-peterson-btypuw-N6-4-unsplash.jpg"/>
          <p:cNvSpPr>
            <a:spLocks noGrp="1"/>
          </p:cNvSpPr>
          <p:nvPr>
            <p:ph type="pic" sz="quarter" idx="21"/>
          </p:nvPr>
        </p:nvSpPr>
        <p:spPr>
          <a:xfrm>
            <a:off x="12607590" y="-698223"/>
            <a:ext cx="3926850" cy="588504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18" name="luke-peterson-btypuw-N6-4-unsplash.jpg"/>
          <p:cNvSpPr>
            <a:spLocks noGrp="1"/>
          </p:cNvSpPr>
          <p:nvPr>
            <p:ph type="pic" sz="quarter" idx="22"/>
          </p:nvPr>
        </p:nvSpPr>
        <p:spPr>
          <a:xfrm>
            <a:off x="12607590" y="3494237"/>
            <a:ext cx="3926850" cy="588504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19" name="luke-peterson-btypuw-N6-4-unsplash.jpg"/>
          <p:cNvSpPr>
            <a:spLocks noGrp="1"/>
          </p:cNvSpPr>
          <p:nvPr>
            <p:ph type="pic" sz="quarter" idx="23"/>
          </p:nvPr>
        </p:nvSpPr>
        <p:spPr>
          <a:xfrm>
            <a:off x="12616259" y="8075997"/>
            <a:ext cx="3926851" cy="588504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0" name="luke-peterson-btypuw-N6-4-unsplash.jpg"/>
          <p:cNvSpPr>
            <a:spLocks noGrp="1"/>
          </p:cNvSpPr>
          <p:nvPr>
            <p:ph type="pic" sz="quarter" idx="24"/>
          </p:nvPr>
        </p:nvSpPr>
        <p:spPr>
          <a:xfrm>
            <a:off x="20263629" y="7260237"/>
            <a:ext cx="4303910" cy="645012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1" name="luke-peterson-btypuw-N6-4-unsplash.jpg"/>
          <p:cNvSpPr>
            <a:spLocks noGrp="1"/>
          </p:cNvSpPr>
          <p:nvPr>
            <p:ph type="pic" sz="quarter" idx="25"/>
          </p:nvPr>
        </p:nvSpPr>
        <p:spPr>
          <a:xfrm>
            <a:off x="19968987" y="-32559"/>
            <a:ext cx="4893192" cy="733326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2" name="luke-peterson-btypuw-N6-4-unsplash.jpg"/>
          <p:cNvSpPr>
            <a:spLocks noGrp="1"/>
          </p:cNvSpPr>
          <p:nvPr>
            <p:ph type="pic" sz="quarter" idx="26"/>
          </p:nvPr>
        </p:nvSpPr>
        <p:spPr>
          <a:xfrm>
            <a:off x="16527859" y="4504680"/>
            <a:ext cx="3926851" cy="588504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3" name="luke-peterson-btypuw-N6-4-unsplash.jpg"/>
          <p:cNvSpPr>
            <a:spLocks noGrp="1"/>
          </p:cNvSpPr>
          <p:nvPr>
            <p:ph type="pic" sz="quarter" idx="27"/>
          </p:nvPr>
        </p:nvSpPr>
        <p:spPr>
          <a:xfrm>
            <a:off x="16527859" y="-466059"/>
            <a:ext cx="3926851" cy="588504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24" name="luke-peterson-btypuw-N6-4-unsplash.jpg"/>
          <p:cNvSpPr>
            <a:spLocks noGrp="1"/>
          </p:cNvSpPr>
          <p:nvPr>
            <p:ph type="pic" sz="quarter" idx="28"/>
          </p:nvPr>
        </p:nvSpPr>
        <p:spPr>
          <a:xfrm>
            <a:off x="16527859" y="8893230"/>
            <a:ext cx="3926851" cy="588504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225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Object5"/>
          <p:cNvSpPr txBox="1">
            <a:spLocks noGrp="1"/>
          </p:cNvSpPr>
          <p:nvPr>
            <p:ph type="body" sz="quarter" idx="29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227" name="Object4"/>
          <p:cNvSpPr txBox="1">
            <a:spLocks noGrp="1"/>
          </p:cNvSpPr>
          <p:nvPr>
            <p:ph type="body" sz="quarter" idx="30"/>
          </p:nvPr>
        </p:nvSpPr>
        <p:spPr>
          <a:xfrm>
            <a:off x="1523999" y="2870131"/>
            <a:ext cx="10261601" cy="754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ide Image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Wide image</a:t>
            </a:r>
          </a:p>
        </p:txBody>
      </p:sp>
      <p:sp>
        <p:nvSpPr>
          <p:cNvPr id="236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-20572" y="-11444573"/>
            <a:ext cx="24425142" cy="3660514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237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ll Image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uke-peterson-btypuw-N6-4-unsplash.jpg"/>
          <p:cNvSpPr>
            <a:spLocks noGrp="1"/>
          </p:cNvSpPr>
          <p:nvPr>
            <p:ph type="pic" sz="half" idx="21"/>
          </p:nvPr>
        </p:nvSpPr>
        <p:spPr>
          <a:xfrm>
            <a:off x="11323359" y="-19934"/>
            <a:ext cx="9178739" cy="1375586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246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Object5"/>
          <p:cNvSpPr txBox="1">
            <a:spLocks noGrp="1"/>
          </p:cNvSpPr>
          <p:nvPr>
            <p:ph type="body" sz="quarter" idx="22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Tall Image</a:t>
            </a:r>
          </a:p>
        </p:txBody>
      </p:sp>
      <p:sp>
        <p:nvSpPr>
          <p:cNvPr id="248" name="Object4"/>
          <p:cNvSpPr txBox="1">
            <a:spLocks noGrp="1"/>
          </p:cNvSpPr>
          <p:nvPr>
            <p:ph type="body" sz="quarter" idx="23"/>
          </p:nvPr>
        </p:nvSpPr>
        <p:spPr>
          <a:xfrm>
            <a:off x="1523999" y="2870131"/>
            <a:ext cx="10261601" cy="754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sp>
        <p:nvSpPr>
          <p:cNvPr id="2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verlapping Images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Overlapping Images</a:t>
            </a:r>
          </a:p>
        </p:txBody>
      </p:sp>
      <p:sp>
        <p:nvSpPr>
          <p:cNvPr id="257" name="luke-peterson-btypuw-N6-4-unsplash.jpg"/>
          <p:cNvSpPr>
            <a:spLocks noGrp="1"/>
          </p:cNvSpPr>
          <p:nvPr>
            <p:ph type="pic" sz="half" idx="22"/>
          </p:nvPr>
        </p:nvSpPr>
        <p:spPr>
          <a:xfrm>
            <a:off x="-27819" y="4388177"/>
            <a:ext cx="8142343" cy="12202657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58" name="luke-peterson-btypuw-N6-4-unsplash.jpg"/>
          <p:cNvSpPr>
            <a:spLocks noGrp="1"/>
          </p:cNvSpPr>
          <p:nvPr>
            <p:ph type="pic" sz="half" idx="23"/>
          </p:nvPr>
        </p:nvSpPr>
        <p:spPr>
          <a:xfrm>
            <a:off x="12323440" y="1487685"/>
            <a:ext cx="7166791" cy="10740630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59" name="luke-peterson-btypuw-N6-4-unsplash.jpg"/>
          <p:cNvSpPr>
            <a:spLocks noGrp="1"/>
          </p:cNvSpPr>
          <p:nvPr>
            <p:ph type="pic" sz="half" idx="24"/>
          </p:nvPr>
        </p:nvSpPr>
        <p:spPr>
          <a:xfrm>
            <a:off x="16320275" y="-3534242"/>
            <a:ext cx="8067338" cy="12090251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60" name="luke-peterson-btypuw-N6-4-unsplash.jpg"/>
          <p:cNvSpPr>
            <a:spLocks noGrp="1"/>
          </p:cNvSpPr>
          <p:nvPr>
            <p:ph type="pic" idx="25"/>
          </p:nvPr>
        </p:nvSpPr>
        <p:spPr>
          <a:xfrm>
            <a:off x="5210839" y="-848125"/>
            <a:ext cx="10283975" cy="15412250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61" name="luke-peterson-btypuw-N6-4-unsplash.jpg"/>
          <p:cNvSpPr>
            <a:spLocks noGrp="1"/>
          </p:cNvSpPr>
          <p:nvPr>
            <p:ph type="pic" sz="quarter" idx="26"/>
          </p:nvPr>
        </p:nvSpPr>
        <p:spPr>
          <a:xfrm>
            <a:off x="1509940" y="1908891"/>
            <a:ext cx="6604683" cy="9898218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Object2"/>
          <p:cNvSpPr txBox="1">
            <a:spLocks noGrp="1"/>
          </p:cNvSpPr>
          <p:nvPr>
            <p:ph type="body" sz="half" idx="21"/>
          </p:nvPr>
        </p:nvSpPr>
        <p:spPr>
          <a:xfrm>
            <a:off x="1511925" y="4979420"/>
            <a:ext cx="21404822" cy="3757160"/>
          </a:xfrm>
          <a:prstGeom prst="rect">
            <a:avLst/>
          </a:prstGeom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0" tIns="0" rIns="0" bIns="0">
            <a:spAutoFit/>
          </a:bodyPr>
          <a:lstStyle>
            <a:lvl1pPr marL="0" indent="0" algn="ctr" defTabSz="1219200">
              <a:lnSpc>
                <a:spcPts val="26000"/>
              </a:lnSpc>
              <a:spcBef>
                <a:spcPts val="0"/>
              </a:spcBef>
              <a:buSzTx/>
              <a:buNone/>
              <a:defRPr sz="24000">
                <a:solidFill>
                  <a:srgbClr val="FFFFFF"/>
                </a:solidFill>
                <a:latin typeface="Avenir Next Heavy"/>
                <a:ea typeface="Avenir Next Heavy"/>
                <a:cs typeface="Avenir Next Heavy"/>
                <a:sym typeface="Avenir Next Heavy"/>
              </a:defRPr>
            </a:lvl1pPr>
          </a:lstStyle>
          <a:p>
            <a:r>
              <a:t>BIG FACT</a:t>
            </a:r>
          </a:p>
        </p:txBody>
      </p:sp>
      <p:pic>
        <p:nvPicPr>
          <p:cNvPr id="270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ingle Device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Image"/>
          <p:cNvSpPr>
            <a:spLocks noGrp="1"/>
          </p:cNvSpPr>
          <p:nvPr>
            <p:ph type="pic" idx="21"/>
          </p:nvPr>
        </p:nvSpPr>
        <p:spPr>
          <a:xfrm rot="17949901">
            <a:off x="10546272" y="2011630"/>
            <a:ext cx="19555755" cy="1894684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79" name="Image"/>
          <p:cNvSpPr>
            <a:spLocks noGrp="1"/>
          </p:cNvSpPr>
          <p:nvPr>
            <p:ph type="pic" sz="quarter" idx="22"/>
          </p:nvPr>
        </p:nvSpPr>
        <p:spPr>
          <a:xfrm>
            <a:off x="15373796" y="1712317"/>
            <a:ext cx="4749801" cy="10291234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80" name="Object3"/>
          <p:cNvSpPr txBox="1">
            <a:spLocks noGrp="1"/>
          </p:cNvSpPr>
          <p:nvPr>
            <p:ph type="body" sz="quarter" idx="23"/>
          </p:nvPr>
        </p:nvSpPr>
        <p:spPr>
          <a:xfrm>
            <a:off x="1523999" y="1523999"/>
            <a:ext cx="10261601" cy="23835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Single Mobile Device</a:t>
            </a:r>
          </a:p>
        </p:txBody>
      </p:sp>
      <p:sp>
        <p:nvSpPr>
          <p:cNvPr id="281" name="Object4"/>
          <p:cNvSpPr txBox="1">
            <a:spLocks noGrp="1"/>
          </p:cNvSpPr>
          <p:nvPr>
            <p:ph type="body" sz="quarter" idx="24"/>
          </p:nvPr>
        </p:nvSpPr>
        <p:spPr>
          <a:xfrm>
            <a:off x="1523999" y="4025900"/>
            <a:ext cx="10261601" cy="14660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Place a video or a screenshot behind the device frame</a:t>
            </a:r>
          </a:p>
        </p:txBody>
      </p:sp>
      <p:sp>
        <p:nvSpPr>
          <p:cNvPr id="282" name="Image"/>
          <p:cNvSpPr>
            <a:spLocks noGrp="1"/>
          </p:cNvSpPr>
          <p:nvPr>
            <p:ph type="pic" sz="quarter" idx="25"/>
          </p:nvPr>
        </p:nvSpPr>
        <p:spPr>
          <a:xfrm>
            <a:off x="15170596" y="1511300"/>
            <a:ext cx="5156201" cy="10693400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283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 Devices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Two Mobile Devices</a:t>
            </a:r>
          </a:p>
        </p:txBody>
      </p:sp>
      <p:sp>
        <p:nvSpPr>
          <p:cNvPr id="292" name="Object4"/>
          <p:cNvSpPr txBox="1">
            <a:spLocks noGrp="1"/>
          </p:cNvSpPr>
          <p:nvPr>
            <p:ph type="body" sz="quarter" idx="22"/>
          </p:nvPr>
        </p:nvSpPr>
        <p:spPr>
          <a:xfrm>
            <a:off x="1523999" y="2870131"/>
            <a:ext cx="10261601" cy="75488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sp>
        <p:nvSpPr>
          <p:cNvPr id="293" name="Image"/>
          <p:cNvSpPr>
            <a:spLocks noGrp="1"/>
          </p:cNvSpPr>
          <p:nvPr>
            <p:ph type="pic" sz="quarter" idx="23"/>
          </p:nvPr>
        </p:nvSpPr>
        <p:spPr>
          <a:xfrm>
            <a:off x="18827908" y="1655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94" name="Image"/>
          <p:cNvSpPr>
            <a:spLocks noGrp="1"/>
          </p:cNvSpPr>
          <p:nvPr>
            <p:ph type="pic" sz="quarter" idx="24"/>
          </p:nvPr>
        </p:nvSpPr>
        <p:spPr>
          <a:xfrm>
            <a:off x="18670348" y="1511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95" name="Image"/>
          <p:cNvSpPr>
            <a:spLocks noGrp="1"/>
          </p:cNvSpPr>
          <p:nvPr>
            <p:ph type="pic" sz="quarter" idx="25"/>
          </p:nvPr>
        </p:nvSpPr>
        <p:spPr>
          <a:xfrm>
            <a:off x="127827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296" name="Device-Black.png"/>
          <p:cNvSpPr>
            <a:spLocks noGrp="1"/>
          </p:cNvSpPr>
          <p:nvPr>
            <p:ph type="pic" sz="quarter" idx="26"/>
          </p:nvPr>
        </p:nvSpPr>
        <p:spPr>
          <a:xfrm>
            <a:off x="126251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297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Devices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Blob - Yellow.pdf" descr="Blob - Yel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949901">
            <a:off x="9190698" y="-6448973"/>
            <a:ext cx="19555755" cy="1894684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23835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Three Mobile Devices</a:t>
            </a:r>
          </a:p>
        </p:txBody>
      </p:sp>
      <p:sp>
        <p:nvSpPr>
          <p:cNvPr id="307" name="Image"/>
          <p:cNvSpPr>
            <a:spLocks noGrp="1"/>
          </p:cNvSpPr>
          <p:nvPr>
            <p:ph type="pic" sz="quarter" idx="22"/>
          </p:nvPr>
        </p:nvSpPr>
        <p:spPr>
          <a:xfrm>
            <a:off x="188279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08" name="Image"/>
          <p:cNvSpPr>
            <a:spLocks noGrp="1"/>
          </p:cNvSpPr>
          <p:nvPr>
            <p:ph type="pic" sz="quarter" idx="23"/>
          </p:nvPr>
        </p:nvSpPr>
        <p:spPr>
          <a:xfrm>
            <a:off x="186703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09" name="Image"/>
          <p:cNvSpPr>
            <a:spLocks noGrp="1"/>
          </p:cNvSpPr>
          <p:nvPr>
            <p:ph type="pic" sz="quarter" idx="24"/>
          </p:nvPr>
        </p:nvSpPr>
        <p:spPr>
          <a:xfrm>
            <a:off x="90997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10" name="Image"/>
          <p:cNvSpPr>
            <a:spLocks noGrp="1"/>
          </p:cNvSpPr>
          <p:nvPr>
            <p:ph type="pic" sz="quarter" idx="25"/>
          </p:nvPr>
        </p:nvSpPr>
        <p:spPr>
          <a:xfrm>
            <a:off x="89421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11" name="Image"/>
          <p:cNvSpPr>
            <a:spLocks noGrp="1"/>
          </p:cNvSpPr>
          <p:nvPr>
            <p:ph type="pic" sz="quarter" idx="26"/>
          </p:nvPr>
        </p:nvSpPr>
        <p:spPr>
          <a:xfrm>
            <a:off x="13885028" y="1655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12" name="Image"/>
          <p:cNvSpPr>
            <a:spLocks noGrp="1"/>
          </p:cNvSpPr>
          <p:nvPr>
            <p:ph type="pic" sz="quarter" idx="27"/>
          </p:nvPr>
        </p:nvSpPr>
        <p:spPr>
          <a:xfrm>
            <a:off x="13727469" y="1511300"/>
            <a:ext cx="4239422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313" name="PM LOGO WHITE.pdf" descr="PM LOGO 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 Devices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Image"/>
          <p:cNvSpPr>
            <a:spLocks noGrp="1"/>
          </p:cNvSpPr>
          <p:nvPr>
            <p:ph type="pic" idx="21"/>
          </p:nvPr>
        </p:nvSpPr>
        <p:spPr>
          <a:xfrm rot="7372544">
            <a:off x="9804044" y="-4341603"/>
            <a:ext cx="19555754" cy="18946842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2" name="Object5"/>
          <p:cNvSpPr txBox="1">
            <a:spLocks noGrp="1"/>
          </p:cNvSpPr>
          <p:nvPr>
            <p:ph type="body" sz="quarter" idx="22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Four Mobile Devices</a:t>
            </a:r>
          </a:p>
        </p:txBody>
      </p:sp>
      <p:sp>
        <p:nvSpPr>
          <p:cNvPr id="323" name="Screenshot - AT.png"/>
          <p:cNvSpPr>
            <a:spLocks noGrp="1"/>
          </p:cNvSpPr>
          <p:nvPr>
            <p:ph type="pic" sz="quarter" idx="23"/>
          </p:nvPr>
        </p:nvSpPr>
        <p:spPr>
          <a:xfrm>
            <a:off x="188279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4" name="Image"/>
          <p:cNvSpPr>
            <a:spLocks noGrp="1"/>
          </p:cNvSpPr>
          <p:nvPr>
            <p:ph type="pic" sz="quarter" idx="24"/>
          </p:nvPr>
        </p:nvSpPr>
        <p:spPr>
          <a:xfrm>
            <a:off x="186703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5" name="Screenshot - AT.png"/>
          <p:cNvSpPr>
            <a:spLocks noGrp="1"/>
          </p:cNvSpPr>
          <p:nvPr>
            <p:ph type="pic" sz="quarter" idx="25"/>
          </p:nvPr>
        </p:nvSpPr>
        <p:spPr>
          <a:xfrm>
            <a:off x="139765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6" name="Image"/>
          <p:cNvSpPr>
            <a:spLocks noGrp="1"/>
          </p:cNvSpPr>
          <p:nvPr>
            <p:ph type="pic" sz="quarter" idx="26"/>
          </p:nvPr>
        </p:nvSpPr>
        <p:spPr>
          <a:xfrm>
            <a:off x="138189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7" name="Screenshot - AT.png"/>
          <p:cNvSpPr>
            <a:spLocks noGrp="1"/>
          </p:cNvSpPr>
          <p:nvPr>
            <p:ph type="pic" sz="quarter" idx="27"/>
          </p:nvPr>
        </p:nvSpPr>
        <p:spPr>
          <a:xfrm>
            <a:off x="91251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8" name="Image"/>
          <p:cNvSpPr>
            <a:spLocks noGrp="1"/>
          </p:cNvSpPr>
          <p:nvPr>
            <p:ph type="pic" sz="quarter" idx="28"/>
          </p:nvPr>
        </p:nvSpPr>
        <p:spPr>
          <a:xfrm>
            <a:off x="89675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9" name="Screenshot - AT.png"/>
          <p:cNvSpPr>
            <a:spLocks noGrp="1"/>
          </p:cNvSpPr>
          <p:nvPr>
            <p:ph type="pic" sz="quarter" idx="29"/>
          </p:nvPr>
        </p:nvSpPr>
        <p:spPr>
          <a:xfrm>
            <a:off x="4273708" y="3560960"/>
            <a:ext cx="3924301" cy="850265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30" name="Image"/>
          <p:cNvSpPr>
            <a:spLocks noGrp="1"/>
          </p:cNvSpPr>
          <p:nvPr>
            <p:ph type="pic" sz="quarter" idx="30"/>
          </p:nvPr>
        </p:nvSpPr>
        <p:spPr>
          <a:xfrm>
            <a:off x="4116148" y="3416300"/>
            <a:ext cx="4239423" cy="87921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331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 Devices">
    <p:bg>
      <p:bgPr>
        <a:solidFill>
          <a:srgbClr val="FD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creenshot - AT.png"/>
          <p:cNvSpPr>
            <a:spLocks noGrp="1"/>
          </p:cNvSpPr>
          <p:nvPr>
            <p:ph type="pic" sz="quarter" idx="21"/>
          </p:nvPr>
        </p:nvSpPr>
        <p:spPr>
          <a:xfrm>
            <a:off x="19328513" y="4641308"/>
            <a:ext cx="3423815" cy="741826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0" name="Image"/>
          <p:cNvSpPr>
            <a:spLocks noGrp="1"/>
          </p:cNvSpPr>
          <p:nvPr>
            <p:ph type="pic" sz="quarter" idx="22"/>
          </p:nvPr>
        </p:nvSpPr>
        <p:spPr>
          <a:xfrm>
            <a:off x="1919104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1" name="Screenshot - AT.png"/>
          <p:cNvSpPr>
            <a:spLocks noGrp="1"/>
          </p:cNvSpPr>
          <p:nvPr>
            <p:ph type="pic" sz="quarter" idx="23"/>
          </p:nvPr>
        </p:nvSpPr>
        <p:spPr>
          <a:xfrm>
            <a:off x="1637413" y="4641308"/>
            <a:ext cx="3423816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2" name="Image"/>
          <p:cNvSpPr>
            <a:spLocks noGrp="1"/>
          </p:cNvSpPr>
          <p:nvPr>
            <p:ph type="pic" sz="quarter" idx="24"/>
          </p:nvPr>
        </p:nvSpPr>
        <p:spPr>
          <a:xfrm>
            <a:off x="149994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3" name="Screenshot - AT.png"/>
          <p:cNvSpPr>
            <a:spLocks noGrp="1"/>
          </p:cNvSpPr>
          <p:nvPr>
            <p:ph type="pic" sz="quarter" idx="25"/>
          </p:nvPr>
        </p:nvSpPr>
        <p:spPr>
          <a:xfrm>
            <a:off x="6060188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4" name="Image"/>
          <p:cNvSpPr>
            <a:spLocks noGrp="1"/>
          </p:cNvSpPr>
          <p:nvPr>
            <p:ph type="pic" sz="quarter" idx="26"/>
          </p:nvPr>
        </p:nvSpPr>
        <p:spPr>
          <a:xfrm>
            <a:off x="5922723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5" name="Screenshot - AT.png"/>
          <p:cNvSpPr>
            <a:spLocks noGrp="1"/>
          </p:cNvSpPr>
          <p:nvPr>
            <p:ph type="pic" sz="quarter" idx="27"/>
          </p:nvPr>
        </p:nvSpPr>
        <p:spPr>
          <a:xfrm>
            <a:off x="10482964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6" name="Image"/>
          <p:cNvSpPr>
            <a:spLocks noGrp="1"/>
          </p:cNvSpPr>
          <p:nvPr>
            <p:ph type="pic" sz="quarter" idx="28"/>
          </p:nvPr>
        </p:nvSpPr>
        <p:spPr>
          <a:xfrm>
            <a:off x="1034549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7" name="Screenshot - AT.png"/>
          <p:cNvSpPr>
            <a:spLocks noGrp="1"/>
          </p:cNvSpPr>
          <p:nvPr>
            <p:ph type="pic" sz="quarter" idx="29"/>
          </p:nvPr>
        </p:nvSpPr>
        <p:spPr>
          <a:xfrm>
            <a:off x="14905738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8" name="Image"/>
          <p:cNvSpPr>
            <a:spLocks noGrp="1"/>
          </p:cNvSpPr>
          <p:nvPr>
            <p:ph type="pic" sz="quarter" idx="30"/>
          </p:nvPr>
        </p:nvSpPr>
        <p:spPr>
          <a:xfrm>
            <a:off x="14768273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49" name="Five devices"/>
          <p:cNvSpPr txBox="1">
            <a:spLocks noGrp="1"/>
          </p:cNvSpPr>
          <p:nvPr>
            <p:ph type="body" sz="quarter" idx="31"/>
          </p:nvPr>
        </p:nvSpPr>
        <p:spPr>
          <a:xfrm>
            <a:off x="1507065" y="1485183"/>
            <a:ext cx="10341883" cy="1080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Five devices</a:t>
            </a:r>
          </a:p>
        </p:txBody>
      </p:sp>
      <p:sp>
        <p:nvSpPr>
          <p:cNvPr id="350" name="Body"/>
          <p:cNvSpPr txBox="1">
            <a:spLocks noGrp="1"/>
          </p:cNvSpPr>
          <p:nvPr>
            <p:ph type="body" sz="quarter" idx="32"/>
          </p:nvPr>
        </p:nvSpPr>
        <p:spPr>
          <a:xfrm>
            <a:off x="1490132" y="2823632"/>
            <a:ext cx="10341883" cy="1290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</a:t>
            </a:r>
          </a:p>
        </p:txBody>
      </p:sp>
      <p:sp>
        <p:nvSpPr>
          <p:cNvPr id="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308099"/>
            <a:ext cx="10261601" cy="18582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12800"/>
              </a:lnSpc>
              <a:spcBef>
                <a:spcPts val="0"/>
              </a:spcBef>
              <a:buSzTx/>
              <a:buNone/>
              <a:defRPr sz="12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Section Title</a:t>
            </a:r>
          </a:p>
        </p:txBody>
      </p:sp>
      <p:pic>
        <p:nvPicPr>
          <p:cNvPr id="30" name="Photomath logo horizontal.pdf" descr="Photomath logo horizontal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55" y="11584138"/>
            <a:ext cx="289899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Image"/>
          <p:cNvSpPr>
            <a:spLocks noGrp="1"/>
          </p:cNvSpPr>
          <p:nvPr>
            <p:ph type="pic" idx="22"/>
          </p:nvPr>
        </p:nvSpPr>
        <p:spPr>
          <a:xfrm>
            <a:off x="12471374" y="-1066800"/>
            <a:ext cx="12109945" cy="1814876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Devices">
    <p:bg>
      <p:bgPr>
        <a:solidFill>
          <a:srgbClr val="FD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Object6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23835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Mobile Devices</a:t>
            </a:r>
          </a:p>
        </p:txBody>
      </p:sp>
      <p:sp>
        <p:nvSpPr>
          <p:cNvPr id="359" name="Screenshot - AT.png"/>
          <p:cNvSpPr>
            <a:spLocks noGrp="1"/>
          </p:cNvSpPr>
          <p:nvPr>
            <p:ph type="pic" sz="quarter" idx="22"/>
          </p:nvPr>
        </p:nvSpPr>
        <p:spPr>
          <a:xfrm>
            <a:off x="19328513" y="4641308"/>
            <a:ext cx="3423815" cy="7418266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0" name="Image"/>
          <p:cNvSpPr>
            <a:spLocks noGrp="1"/>
          </p:cNvSpPr>
          <p:nvPr>
            <p:ph type="pic" sz="quarter" idx="23"/>
          </p:nvPr>
        </p:nvSpPr>
        <p:spPr>
          <a:xfrm>
            <a:off x="1919104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1" name="Screenshot - AT.png"/>
          <p:cNvSpPr>
            <a:spLocks noGrp="1"/>
          </p:cNvSpPr>
          <p:nvPr>
            <p:ph type="pic" sz="quarter" idx="24"/>
          </p:nvPr>
        </p:nvSpPr>
        <p:spPr>
          <a:xfrm>
            <a:off x="1637413" y="4641308"/>
            <a:ext cx="3423816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2" name="Image"/>
          <p:cNvSpPr>
            <a:spLocks noGrp="1"/>
          </p:cNvSpPr>
          <p:nvPr>
            <p:ph type="pic" sz="quarter" idx="25"/>
          </p:nvPr>
        </p:nvSpPr>
        <p:spPr>
          <a:xfrm>
            <a:off x="149994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3" name="Screenshot - AT.png"/>
          <p:cNvSpPr>
            <a:spLocks noGrp="1"/>
          </p:cNvSpPr>
          <p:nvPr>
            <p:ph type="pic" sz="quarter" idx="26"/>
          </p:nvPr>
        </p:nvSpPr>
        <p:spPr>
          <a:xfrm>
            <a:off x="6060188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4" name="Image"/>
          <p:cNvSpPr>
            <a:spLocks noGrp="1"/>
          </p:cNvSpPr>
          <p:nvPr>
            <p:ph type="pic" sz="quarter" idx="27"/>
          </p:nvPr>
        </p:nvSpPr>
        <p:spPr>
          <a:xfrm>
            <a:off x="5922723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5" name="Screenshot - AT.png"/>
          <p:cNvSpPr>
            <a:spLocks noGrp="1"/>
          </p:cNvSpPr>
          <p:nvPr>
            <p:ph type="pic" sz="quarter" idx="28"/>
          </p:nvPr>
        </p:nvSpPr>
        <p:spPr>
          <a:xfrm>
            <a:off x="10482964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6" name="Image"/>
          <p:cNvSpPr>
            <a:spLocks noGrp="1"/>
          </p:cNvSpPr>
          <p:nvPr>
            <p:ph type="pic" sz="quarter" idx="29"/>
          </p:nvPr>
        </p:nvSpPr>
        <p:spPr>
          <a:xfrm>
            <a:off x="10345498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7" name="Screenshot - AT.png"/>
          <p:cNvSpPr>
            <a:spLocks noGrp="1"/>
          </p:cNvSpPr>
          <p:nvPr>
            <p:ph type="pic" sz="quarter" idx="30"/>
          </p:nvPr>
        </p:nvSpPr>
        <p:spPr>
          <a:xfrm>
            <a:off x="14905738" y="4641308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8" name="Image"/>
          <p:cNvSpPr>
            <a:spLocks noGrp="1"/>
          </p:cNvSpPr>
          <p:nvPr>
            <p:ph type="pic" sz="quarter" idx="31"/>
          </p:nvPr>
        </p:nvSpPr>
        <p:spPr>
          <a:xfrm>
            <a:off x="14768273" y="4515097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69" name="Screenshot - AT.png"/>
          <p:cNvSpPr>
            <a:spLocks noGrp="1"/>
          </p:cNvSpPr>
          <p:nvPr>
            <p:ph type="pic" sz="quarter" idx="32"/>
          </p:nvPr>
        </p:nvSpPr>
        <p:spPr>
          <a:xfrm>
            <a:off x="-2785362" y="4641252"/>
            <a:ext cx="3423816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70" name="Image"/>
          <p:cNvSpPr>
            <a:spLocks noGrp="1"/>
          </p:cNvSpPr>
          <p:nvPr>
            <p:ph type="pic" sz="quarter" idx="33"/>
          </p:nvPr>
        </p:nvSpPr>
        <p:spPr>
          <a:xfrm>
            <a:off x="-2922827" y="4515041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71" name="Screenshot - AT.png"/>
          <p:cNvSpPr>
            <a:spLocks noGrp="1"/>
          </p:cNvSpPr>
          <p:nvPr>
            <p:ph type="pic" sz="quarter" idx="34"/>
          </p:nvPr>
        </p:nvSpPr>
        <p:spPr>
          <a:xfrm>
            <a:off x="23751288" y="4641252"/>
            <a:ext cx="3423815" cy="741826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72" name="Image"/>
          <p:cNvSpPr>
            <a:spLocks noGrp="1"/>
          </p:cNvSpPr>
          <p:nvPr>
            <p:ph type="pic" sz="quarter" idx="35"/>
          </p:nvPr>
        </p:nvSpPr>
        <p:spPr>
          <a:xfrm>
            <a:off x="23613823" y="4515041"/>
            <a:ext cx="3698748" cy="7670801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&amp;A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308099"/>
            <a:ext cx="10261601" cy="348386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12800"/>
              </a:lnSpc>
              <a:spcBef>
                <a:spcPts val="0"/>
              </a:spcBef>
              <a:buSzTx/>
              <a:buNone/>
              <a:defRPr sz="12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Thank You! Questions?</a:t>
            </a:r>
          </a:p>
        </p:txBody>
      </p:sp>
      <p:pic>
        <p:nvPicPr>
          <p:cNvPr id="381" name="Object 4" descr="Objec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Image"/>
          <p:cNvSpPr>
            <a:spLocks noGrp="1"/>
          </p:cNvSpPr>
          <p:nvPr>
            <p:ph type="pic" idx="22"/>
          </p:nvPr>
        </p:nvSpPr>
        <p:spPr>
          <a:xfrm>
            <a:off x="12471374" y="-1066800"/>
            <a:ext cx="12109945" cy="1814876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xt and Image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507065" y="1485183"/>
            <a:ext cx="10341883" cy="17062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1219200">
              <a:lnSpc>
                <a:spcPts val="8800"/>
              </a:lnSpc>
              <a:defRPr sz="8000" spc="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90132" y="3115732"/>
            <a:ext cx="10341883" cy="44037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04800" indent="-304800" defTabSz="1219200">
              <a:lnSpc>
                <a:spcPts val="5600"/>
              </a:lnSpc>
              <a:spcBef>
                <a:spcPts val="1600"/>
              </a:spcBef>
              <a:buSzPct val="100000"/>
              <a:buFont typeface="Arial"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  <a:lvl2pPr marL="865414" indent="-408214" defTabSz="1219200">
              <a:lnSpc>
                <a:spcPts val="5600"/>
              </a:lnSpc>
              <a:spcBef>
                <a:spcPts val="1600"/>
              </a:spcBef>
              <a:buSzPct val="100000"/>
              <a:buFont typeface="Arial"/>
              <a:buChar char="–"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2pPr>
            <a:lvl3pPr marL="1219200" indent="-304800" defTabSz="1219200">
              <a:lnSpc>
                <a:spcPts val="5600"/>
              </a:lnSpc>
              <a:spcBef>
                <a:spcPts val="1600"/>
              </a:spcBef>
              <a:buSzPct val="100000"/>
              <a:buFont typeface="Arial"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3pPr>
            <a:lvl4pPr marL="1828800" indent="-457200" defTabSz="1219200">
              <a:lnSpc>
                <a:spcPts val="5600"/>
              </a:lnSpc>
              <a:spcBef>
                <a:spcPts val="1600"/>
              </a:spcBef>
              <a:buSzPct val="100000"/>
              <a:buFont typeface="Arial"/>
              <a:buChar char="–"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4pPr>
            <a:lvl5pPr marL="2286000" indent="-457200" defTabSz="1219200">
              <a:lnSpc>
                <a:spcPts val="5600"/>
              </a:lnSpc>
              <a:spcBef>
                <a:spcPts val="1600"/>
              </a:spcBef>
              <a:buSzPct val="100000"/>
              <a:buFont typeface="Arial"/>
              <a:buChar char="»"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Image"/>
          <p:cNvSpPr>
            <a:spLocks noGrp="1"/>
          </p:cNvSpPr>
          <p:nvPr>
            <p:ph type="pic" idx="21"/>
          </p:nvPr>
        </p:nvSpPr>
        <p:spPr>
          <a:xfrm>
            <a:off x="12471374" y="-1066800"/>
            <a:ext cx="12109945" cy="1814876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42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ramed Background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1" descr="Objec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Rectangle"/>
          <p:cNvSpPr/>
          <p:nvPr/>
        </p:nvSpPr>
        <p:spPr>
          <a:xfrm>
            <a:off x="660400" y="660400"/>
            <a:ext cx="22853035" cy="12184316"/>
          </a:xfrm>
          <a:prstGeom prst="rect">
            <a:avLst/>
          </a:prstGeom>
          <a:solidFill>
            <a:srgbClr val="4C4F54"/>
          </a:solidFill>
          <a:ln w="3175">
            <a:solidFill>
              <a:schemeClr val="accent1"/>
            </a:solidFill>
            <a:miter/>
          </a:ln>
          <a:effectLst>
            <a:outerShdw dist="304800" dir="2400000" rotWithShape="0">
              <a:srgbClr val="000000">
                <a:alpha val="12000"/>
              </a:srgbClr>
            </a:outerShdw>
          </a:effectLst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52" name="Object5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Framed Background</a:t>
            </a:r>
          </a:p>
        </p:txBody>
      </p:sp>
      <p:sp>
        <p:nvSpPr>
          <p:cNvPr id="53" name="Object6"/>
          <p:cNvSpPr txBox="1">
            <a:spLocks noGrp="1"/>
          </p:cNvSpPr>
          <p:nvPr>
            <p:ph type="body" sz="quarter" idx="22"/>
          </p:nvPr>
        </p:nvSpPr>
        <p:spPr>
          <a:xfrm>
            <a:off x="1523999" y="2870200"/>
            <a:ext cx="10261601" cy="754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sp>
        <p:nvSpPr>
          <p:cNvPr id="54" name="Image"/>
          <p:cNvSpPr>
            <a:spLocks noGrp="1"/>
          </p:cNvSpPr>
          <p:nvPr>
            <p:ph type="pic" idx="23"/>
          </p:nvPr>
        </p:nvSpPr>
        <p:spPr>
          <a:xfrm>
            <a:off x="12618828" y="-78855"/>
            <a:ext cx="10261601" cy="15378718"/>
          </a:xfrm>
          <a:prstGeom prst="rect">
            <a:avLst/>
          </a:prstGeom>
          <a:ln w="12700"/>
          <a:effectLst>
            <a:outerShdw dist="304800" dir="2402936" rotWithShape="0">
              <a:srgbClr val="000000">
                <a:alpha val="12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pic>
        <p:nvPicPr>
          <p:cNvPr id="55" name="PM LOGO WHITE.pdf" descr="PM LOGO 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ull Image Background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uke-peterson-btypuw-N6-4-unsplash.jpg"/>
          <p:cNvSpPr>
            <a:spLocks noGrp="1"/>
          </p:cNvSpPr>
          <p:nvPr>
            <p:ph type="pic" idx="21"/>
          </p:nvPr>
        </p:nvSpPr>
        <p:spPr>
          <a:xfrm>
            <a:off x="-1" y="-11413744"/>
            <a:ext cx="24384001" cy="3654348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1507065" y="1485183"/>
            <a:ext cx="10341883" cy="170627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1219200">
              <a:lnSpc>
                <a:spcPts val="8800"/>
              </a:lnSpc>
              <a:defRPr sz="8000" spc="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Title Text</a:t>
            </a:r>
          </a:p>
        </p:txBody>
      </p:sp>
      <p:pic>
        <p:nvPicPr>
          <p:cNvPr id="65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1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Object3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Image</a:t>
            </a:r>
          </a:p>
        </p:txBody>
      </p:sp>
      <p:pic>
        <p:nvPicPr>
          <p:cNvPr id="74" name="luke-peterson-btypuw-N6-4-unsplash.jpg" descr="luke-peterson-btypuw-N6-4-unsplash.jpg"/>
          <p:cNvPicPr>
            <a:picLocks noChangeAspect="1"/>
          </p:cNvPicPr>
          <p:nvPr/>
        </p:nvPicPr>
        <p:blipFill>
          <a:blip r:embed="rId2"/>
          <a:srcRect t="31063" b="31063"/>
          <a:stretch>
            <a:fillRect/>
          </a:stretch>
        </p:blipFill>
        <p:spPr>
          <a:xfrm>
            <a:off x="8927984" y="3410394"/>
            <a:ext cx="15505636" cy="8800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M LOGO WHITE.pdf" descr="PM LOGO 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1764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84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12625381" y="-5435575"/>
            <a:ext cx="11826018" cy="17723259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85" name="luke-peterson-btypuw-N6-4-unsplash.jpg"/>
          <p:cNvSpPr>
            <a:spLocks noGrp="1"/>
          </p:cNvSpPr>
          <p:nvPr>
            <p:ph type="pic" idx="23"/>
          </p:nvPr>
        </p:nvSpPr>
        <p:spPr>
          <a:xfrm>
            <a:off x="12625381" y="1429228"/>
            <a:ext cx="11826018" cy="1772325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86" name="Object4"/>
          <p:cNvSpPr txBox="1">
            <a:spLocks noGrp="1"/>
          </p:cNvSpPr>
          <p:nvPr>
            <p:ph type="body" sz="quarter" idx="24"/>
          </p:nvPr>
        </p:nvSpPr>
        <p:spPr>
          <a:xfrm>
            <a:off x="1523999" y="2865373"/>
            <a:ext cx="10261601" cy="7548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5600"/>
              </a:lnSpc>
              <a:spcBef>
                <a:spcPts val="1600"/>
              </a:spcBef>
              <a:buSzTx/>
              <a:buNone/>
              <a:defRPr sz="4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Body text</a:t>
            </a:r>
          </a:p>
        </p:txBody>
      </p:sp>
      <p:pic>
        <p:nvPicPr>
          <p:cNvPr id="87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ultiple Images 2">
    <p:bg>
      <p:bgPr>
        <a:solidFill>
          <a:srgbClr val="4C4F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Object4"/>
          <p:cNvSpPr txBox="1">
            <a:spLocks noGrp="1"/>
          </p:cNvSpPr>
          <p:nvPr>
            <p:ph type="body" sz="quarter" idx="21"/>
          </p:nvPr>
        </p:nvSpPr>
        <p:spPr>
          <a:xfrm>
            <a:off x="1523999" y="1523999"/>
            <a:ext cx="10261601" cy="126593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defTabSz="1219200">
              <a:lnSpc>
                <a:spcPts val="8800"/>
              </a:lnSpc>
              <a:spcBef>
                <a:spcPts val="0"/>
              </a:spcBef>
              <a:buSzTx/>
              <a:buNone/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t>Multiple Images</a:t>
            </a:r>
          </a:p>
        </p:txBody>
      </p:sp>
      <p:sp>
        <p:nvSpPr>
          <p:cNvPr id="96" name="luke-peterson-btypuw-N6-4-unsplash.jpg"/>
          <p:cNvSpPr>
            <a:spLocks noGrp="1"/>
          </p:cNvSpPr>
          <p:nvPr>
            <p:ph type="pic" idx="22"/>
          </p:nvPr>
        </p:nvSpPr>
        <p:spPr>
          <a:xfrm>
            <a:off x="12232840" y="-5729718"/>
            <a:ext cx="12218559" cy="18311545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97" name="luke-peterson-btypuw-N6-4-unsplash.jpg"/>
          <p:cNvSpPr>
            <a:spLocks noGrp="1"/>
          </p:cNvSpPr>
          <p:nvPr>
            <p:ph type="pic" idx="23"/>
          </p:nvPr>
        </p:nvSpPr>
        <p:spPr>
          <a:xfrm>
            <a:off x="12232751" y="1135018"/>
            <a:ext cx="12218647" cy="1831167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98" name="luke-peterson-btypuw-N6-4-unsplash.jpg"/>
          <p:cNvSpPr>
            <a:spLocks noGrp="1"/>
          </p:cNvSpPr>
          <p:nvPr>
            <p:ph type="pic" idx="24"/>
          </p:nvPr>
        </p:nvSpPr>
        <p:spPr>
          <a:xfrm>
            <a:off x="15351" y="1135018"/>
            <a:ext cx="12218647" cy="18311678"/>
          </a:xfrm>
          <a:prstGeom prst="rect">
            <a:avLst/>
          </a:prstGeom>
          <a:ln w="12700"/>
        </p:spPr>
        <p:txBody>
          <a:bodyPr lIns="91439" tIns="45719" rIns="91439" bIns="45719">
            <a:noAutofit/>
          </a:bodyPr>
          <a:lstStyle/>
          <a:p>
            <a:endParaRPr dirty="0"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887200" y="10975181"/>
            <a:ext cx="4267201" cy="547688"/>
          </a:xfrm>
          <a:prstGeom prst="rect">
            <a:avLst/>
          </a:prstGeom>
        </p:spPr>
        <p:txBody>
          <a:bodyPr lIns="45719" tIns="45719" rIns="45719" bIns="45719" anchor="ctr"/>
          <a:lstStyle>
            <a:lvl1pPr algn="r" defTabSz="1219200">
              <a:defRPr sz="14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10477500" cy="825601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0E_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sv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21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68;p17" descr="Google Shape;68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6967" y="-2496334"/>
            <a:ext cx="17335502" cy="133223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Google Shape;69;p17" descr="Google Shape;69;p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599" y="2923141"/>
            <a:ext cx="1168401" cy="109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Google Shape;70;p17" descr="Google Shape;70;p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11480800"/>
            <a:ext cx="3378201" cy="7112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Google Shape;71;p17"/>
          <p:cNvSpPr txBox="1"/>
          <p:nvPr/>
        </p:nvSpPr>
        <p:spPr>
          <a:xfrm>
            <a:off x="1524029" y="3530186"/>
            <a:ext cx="15222405" cy="32111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12800"/>
              </a:lnSpc>
              <a:defRPr sz="10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 err="1"/>
              <a:t>Kako</a:t>
            </a:r>
            <a:r>
              <a:rPr dirty="0"/>
              <a:t> </a:t>
            </a:r>
            <a:r>
              <a:rPr dirty="0" err="1"/>
              <a:t>programi</a:t>
            </a:r>
            <a:r>
              <a:rPr dirty="0"/>
              <a:t> </a:t>
            </a:r>
            <a:r>
              <a:rPr dirty="0" err="1"/>
              <a:t>testiraju</a:t>
            </a:r>
            <a:r>
              <a:rPr dirty="0"/>
              <a:t> </a:t>
            </a:r>
            <a:r>
              <a:rPr dirty="0" err="1"/>
              <a:t>programe</a:t>
            </a:r>
            <a:endParaRPr dirty="0"/>
          </a:p>
        </p:txBody>
      </p:sp>
      <p:sp>
        <p:nvSpPr>
          <p:cNvPr id="414" name="Google Shape;72;p17"/>
          <p:cNvSpPr txBox="1"/>
          <p:nvPr/>
        </p:nvSpPr>
        <p:spPr>
          <a:xfrm>
            <a:off x="1523999" y="1512266"/>
            <a:ext cx="12840801" cy="16692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5600"/>
              </a:lnSpc>
              <a:spcBef>
                <a:spcPts val="1600"/>
              </a:spcBef>
              <a:defRPr sz="4000" b="1">
                <a:solidFill>
                  <a:srgbClr val="FDD601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Niko </a:t>
            </a:r>
            <a:r>
              <a:rPr dirty="0" err="1"/>
              <a:t>Mađar</a:t>
            </a:r>
            <a:r>
              <a:rPr dirty="0"/>
              <a:t> </a:t>
            </a:r>
          </a:p>
        </p:txBody>
      </p:sp>
      <p:sp>
        <p:nvSpPr>
          <p:cNvPr id="415" name="Google Shape;73;p17"/>
          <p:cNvSpPr txBox="1"/>
          <p:nvPr/>
        </p:nvSpPr>
        <p:spPr>
          <a:xfrm>
            <a:off x="12420489" y="11572375"/>
            <a:ext cx="10516001" cy="7920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r" defTabSz="1219200">
              <a:lnSpc>
                <a:spcPts val="5600"/>
              </a:lnSpc>
              <a:defRPr sz="4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>
                <a:solidFill>
                  <a:srgbClr val="FED601"/>
                </a:solidFill>
              </a:rPr>
              <a:t>.debug </a:t>
            </a:r>
            <a:r>
              <a:rPr dirty="0" err="1">
                <a:solidFill>
                  <a:srgbClr val="FED601"/>
                </a:solidFill>
              </a:rPr>
              <a:t>konferencija</a:t>
            </a:r>
            <a:r>
              <a:rPr dirty="0">
                <a:solidFill>
                  <a:srgbClr val="FED601"/>
                </a:solidFill>
              </a:rPr>
              <a:t>,</a:t>
            </a:r>
            <a:r>
              <a:rPr dirty="0"/>
              <a:t> 2022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142;p26" descr="Google Shape;142;p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72" name="Google Shape;143;p26"/>
          <p:cNvSpPr txBox="1"/>
          <p:nvPr/>
        </p:nvSpPr>
        <p:spPr>
          <a:xfrm>
            <a:off x="1523999" y="1523999"/>
            <a:ext cx="12364002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Nepouzdanost</a:t>
            </a:r>
            <a:endParaRPr dirty="0"/>
          </a:p>
        </p:txBody>
      </p:sp>
      <p:sp>
        <p:nvSpPr>
          <p:cNvPr id="473" name="Google Shape;144;p26"/>
          <p:cNvSpPr txBox="1"/>
          <p:nvPr/>
        </p:nvSpPr>
        <p:spPr>
          <a:xfrm>
            <a:off x="1523999" y="3990015"/>
            <a:ext cx="16535826" cy="5293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>
                <a:latin typeface="Avenir Next" panose="020B0503020202020204" pitchFamily="34" charset="0"/>
              </a:rPr>
              <a:t>Svi </a:t>
            </a:r>
            <a:r>
              <a:rPr dirty="0" err="1">
                <a:latin typeface="Avenir Next" panose="020B0503020202020204" pitchFamily="34" charset="0"/>
              </a:rPr>
              <a:t>testovi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su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nam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b="1" dirty="0" err="1">
                <a:solidFill>
                  <a:schemeClr val="accent6"/>
                </a:solidFill>
                <a:latin typeface="Avenir Next" panose="020B0503020202020204" pitchFamily="34" charset="0"/>
                <a:ea typeface="Avenir Next Regular"/>
                <a:cs typeface="Avenir Next Regular"/>
                <a:sym typeface="Avenir Next Regular"/>
              </a:rPr>
              <a:t>zeleni</a:t>
            </a:r>
            <a:r>
              <a:rPr dirty="0">
                <a:latin typeface="Avenir Next" panose="020B0503020202020204" pitchFamily="34" charset="0"/>
              </a:rPr>
              <a:t>,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svejedno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imamo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lang="en-GB" b="1" dirty="0">
                <a:solidFill>
                  <a:srgbClr val="BF0C34"/>
                </a:solidFill>
                <a:latin typeface="Avenir Next" panose="020B0503020202020204" pitchFamily="34" charset="0"/>
              </a:rPr>
              <a:t>bugova</a:t>
            </a:r>
            <a:br>
              <a:rPr lang="en-GB" b="1" dirty="0">
                <a:solidFill>
                  <a:srgbClr val="BF0C34"/>
                </a:solidFill>
                <a:latin typeface="Avenir Next" panose="020B0503020202020204" pitchFamily="34" charset="0"/>
              </a:rPr>
            </a:br>
            <a:endParaRPr lang="hr-HR" sz="5200" b="1" dirty="0">
              <a:solidFill>
                <a:srgbClr val="BF0C34"/>
              </a:solidFill>
              <a:latin typeface="Avenir Next" panose="020B0503020202020204" pitchFamily="34" charset="0"/>
              <a:ea typeface="Avenir Next Regular"/>
              <a:cs typeface="Avenir Next Regular"/>
              <a:sym typeface="Avenir Roman"/>
            </a:endParaRPr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>
                <a:latin typeface="Avenir Next" panose="020B0503020202020204" pitchFamily="34" charset="0"/>
              </a:rPr>
              <a:t>Dosta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testova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nam</a:t>
            </a:r>
            <a:r>
              <a:rPr dirty="0">
                <a:latin typeface="Avenir Next" panose="020B0503020202020204" pitchFamily="34" charset="0"/>
              </a:rPr>
              <a:t> je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b="1" dirty="0" err="1">
                <a:solidFill>
                  <a:srgbClr val="BF0C34"/>
                </a:solidFill>
                <a:latin typeface="Avenir Next" panose="020B0503020202020204" pitchFamily="34" charset="0"/>
                <a:ea typeface="Avenir Next Regular"/>
                <a:cs typeface="Avenir Next Regular"/>
                <a:sym typeface="Avenir Next Regular"/>
              </a:rPr>
              <a:t>crveno</a:t>
            </a:r>
            <a:r>
              <a:rPr dirty="0">
                <a:latin typeface="Avenir Next" panose="020B0503020202020204" pitchFamily="34" charset="0"/>
              </a:rPr>
              <a:t>,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ali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nemamo</a:t>
            </a:r>
            <a:r>
              <a:rPr dirty="0">
                <a:solidFill>
                  <a:srgbClr val="FFFFFF"/>
                </a:solidFill>
                <a:latin typeface="Avenir Next" panose="020B0503020202020204" pitchFamily="34" charset="0"/>
              </a:rPr>
              <a:t> </a:t>
            </a:r>
            <a:r>
              <a:rPr b="1" dirty="0" err="1">
                <a:solidFill>
                  <a:srgbClr val="BF0C34"/>
                </a:solidFill>
                <a:latin typeface="Avenir Next" panose="020B0503020202020204" pitchFamily="34" charset="0"/>
              </a:rPr>
              <a:t>bugova</a:t>
            </a:r>
            <a:br>
              <a:rPr lang="hr-HR" b="1" dirty="0">
                <a:solidFill>
                  <a:srgbClr val="BF0C34"/>
                </a:solidFill>
                <a:latin typeface="Avenir Next" panose="020B0503020202020204" pitchFamily="34" charset="0"/>
              </a:rPr>
            </a:br>
            <a:endParaRPr lang="hr-HR" sz="5200" b="1" dirty="0">
              <a:solidFill>
                <a:srgbClr val="BF0C34"/>
              </a:solidFill>
              <a:latin typeface="Avenir Next" panose="020B0503020202020204" pitchFamily="34" charset="0"/>
              <a:sym typeface="Avenir Roman"/>
            </a:endParaRPr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>
                <a:latin typeface="Avenir Next" panose="020B0503020202020204" pitchFamily="34" charset="0"/>
              </a:rPr>
              <a:t>Testovi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nam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padaju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ili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prolaze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b="1" dirty="0" err="1">
                <a:solidFill>
                  <a:srgbClr val="BF0C34"/>
                </a:solidFill>
                <a:latin typeface="Avenir Next" panose="020B0503020202020204" pitchFamily="34" charset="0"/>
                <a:ea typeface="Avenir Next Regular"/>
                <a:cs typeface="Avenir Next Regular"/>
                <a:sym typeface="Avenir Next Regular"/>
              </a:rPr>
              <a:t>nasumično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iz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ciklusa</a:t>
            </a:r>
            <a:r>
              <a:rPr dirty="0">
                <a:latin typeface="Avenir Next" panose="020B0503020202020204" pitchFamily="34" charset="0"/>
              </a:rPr>
              <a:t> u </a:t>
            </a:r>
            <a:r>
              <a:rPr dirty="0" err="1">
                <a:latin typeface="Avenir Next" panose="020B0503020202020204" pitchFamily="34" charset="0"/>
              </a:rPr>
              <a:t>ciklus</a:t>
            </a:r>
            <a:r>
              <a:rPr dirty="0">
                <a:latin typeface="Avenir Next" panose="020B0503020202020204" pitchFamily="34" charset="0"/>
              </a:rPr>
              <a:t> bez da </a:t>
            </a:r>
            <a:r>
              <a:rPr dirty="0" err="1">
                <a:latin typeface="Avenir Next" panose="020B0503020202020204" pitchFamily="34" charset="0"/>
              </a:rPr>
              <a:t>smo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napravili</a:t>
            </a:r>
            <a:r>
              <a:rPr dirty="0">
                <a:latin typeface="Avenir Next" panose="020B0503020202020204" pitchFamily="34" charset="0"/>
              </a:rPr>
              <a:t> </a:t>
            </a:r>
            <a:r>
              <a:rPr dirty="0" err="1">
                <a:latin typeface="Avenir Next" panose="020B0503020202020204" pitchFamily="34" charset="0"/>
              </a:rPr>
              <a:t>izmjene</a:t>
            </a:r>
            <a:r>
              <a:rPr dirty="0">
                <a:latin typeface="Avenir Next" panose="020B0503020202020204" pitchFamily="34" charset="0"/>
              </a:rPr>
              <a:t> (</a:t>
            </a:r>
            <a:r>
              <a:rPr b="1" dirty="0">
                <a:solidFill>
                  <a:srgbClr val="BF0C34"/>
                </a:solidFill>
                <a:latin typeface="Avenir Next" panose="020B0503020202020204" pitchFamily="34" charset="0"/>
                <a:ea typeface="Avenir Next Regular"/>
                <a:cs typeface="Avenir Next Regular"/>
                <a:sym typeface="Avenir Next Regular"/>
              </a:rPr>
              <a:t>FLAKY TESTS</a:t>
            </a:r>
            <a:r>
              <a:rPr dirty="0">
                <a:latin typeface="Avenir Next" panose="020B0503020202020204" pitchFamily="34" charset="0"/>
              </a:rPr>
              <a:t>)</a:t>
            </a:r>
          </a:p>
        </p:txBody>
      </p:sp>
      <p:pic>
        <p:nvPicPr>
          <p:cNvPr id="474" name="Google Shape;145;p26" descr="Google Shape;145;p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59996">
            <a:off x="19033170" y="-125100"/>
            <a:ext cx="15197580" cy="1553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150;p27" descr="Google Shape;150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Google Shape;151;p27"/>
          <p:cNvSpPr txBox="1"/>
          <p:nvPr/>
        </p:nvSpPr>
        <p:spPr>
          <a:xfrm>
            <a:off x="1523999" y="1523999"/>
            <a:ext cx="12364002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Problemi</a:t>
            </a:r>
            <a:endParaRPr dirty="0"/>
          </a:p>
        </p:txBody>
      </p:sp>
      <p:sp>
        <p:nvSpPr>
          <p:cNvPr id="478" name="Google Shape;152;p27"/>
          <p:cNvSpPr txBox="1"/>
          <p:nvPr/>
        </p:nvSpPr>
        <p:spPr>
          <a:xfrm>
            <a:off x="1523999" y="3403600"/>
            <a:ext cx="19779202" cy="688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1315" indent="-501315">
              <a:lnSpc>
                <a:spcPct val="200000"/>
              </a:lnSpc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Održavanje</a:t>
            </a:r>
            <a:endParaRPr lang="hr-HR" dirty="0"/>
          </a:p>
          <a:p>
            <a:pPr marL="501315" indent="-501315">
              <a:lnSpc>
                <a:spcPct val="200000"/>
              </a:lnSpc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Prekomjerno</a:t>
            </a:r>
            <a:r>
              <a:rPr dirty="0"/>
              <a:t> </a:t>
            </a:r>
            <a:r>
              <a:rPr dirty="0" err="1"/>
              <a:t>automatiziranje</a:t>
            </a:r>
            <a:endParaRPr lang="hr-HR" dirty="0"/>
          </a:p>
          <a:p>
            <a:pPr marL="501315" indent="-501315">
              <a:lnSpc>
                <a:spcPct val="200000"/>
              </a:lnSpc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Implementiranje</a:t>
            </a:r>
            <a:r>
              <a:rPr dirty="0"/>
              <a:t> </a:t>
            </a:r>
            <a:r>
              <a:rPr dirty="0" err="1"/>
              <a:t>poslovne</a:t>
            </a:r>
            <a:r>
              <a:rPr dirty="0"/>
              <a:t> </a:t>
            </a:r>
            <a:r>
              <a:rPr dirty="0" err="1"/>
              <a:t>logike</a:t>
            </a:r>
            <a:r>
              <a:rPr dirty="0"/>
              <a:t> u </a:t>
            </a:r>
            <a:r>
              <a:rPr dirty="0" err="1"/>
              <a:t>testu</a:t>
            </a:r>
            <a:endParaRPr lang="hr-HR" dirty="0"/>
          </a:p>
          <a:p>
            <a:pPr marL="501315" indent="-501315">
              <a:lnSpc>
                <a:spcPct val="200000"/>
              </a:lnSpc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Prepisivanje</a:t>
            </a:r>
            <a:r>
              <a:rPr dirty="0"/>
              <a:t> </a:t>
            </a:r>
            <a:r>
              <a:rPr dirty="0" err="1"/>
              <a:t>manualnih</a:t>
            </a:r>
            <a:r>
              <a:rPr dirty="0"/>
              <a:t> </a:t>
            </a:r>
            <a:r>
              <a:rPr dirty="0" err="1"/>
              <a:t>testova</a:t>
            </a:r>
            <a:r>
              <a:rPr dirty="0"/>
              <a:t> u</a:t>
            </a:r>
            <a:r>
              <a:rPr lang="hr-HR" dirty="0"/>
              <a:t> </a:t>
            </a:r>
            <a:r>
              <a:rPr dirty="0" err="1"/>
              <a:t>automatske</a:t>
            </a:r>
            <a:r>
              <a:rPr dirty="0"/>
              <a:t> 1na1</a:t>
            </a:r>
          </a:p>
        </p:txBody>
      </p:sp>
      <p:pic>
        <p:nvPicPr>
          <p:cNvPr id="479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341" y="-4698446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166;p29" descr="Google Shape;166;p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Google Shape;167;p29"/>
          <p:cNvSpPr txBox="1"/>
          <p:nvPr/>
        </p:nvSpPr>
        <p:spPr>
          <a:xfrm>
            <a:off x="1523999" y="1523999"/>
            <a:ext cx="12364002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Primjena</a:t>
            </a:r>
            <a:endParaRPr dirty="0"/>
          </a:p>
        </p:txBody>
      </p:sp>
      <p:sp>
        <p:nvSpPr>
          <p:cNvPr id="488" name="Google Shape;168;p29"/>
          <p:cNvSpPr txBox="1"/>
          <p:nvPr/>
        </p:nvSpPr>
        <p:spPr>
          <a:xfrm>
            <a:off x="1523999" y="3799470"/>
            <a:ext cx="19779202" cy="61170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Najbolji k</a:t>
            </a:r>
            <a:r>
              <a:rPr dirty="0" err="1"/>
              <a:t>andidati</a:t>
            </a:r>
            <a:r>
              <a:rPr lang="hr-HR" dirty="0"/>
              <a:t> za automatizaciju</a:t>
            </a:r>
            <a:r>
              <a:rPr dirty="0"/>
              <a:t>:</a:t>
            </a:r>
            <a:endParaRPr sz="4800" dirty="0">
              <a:latin typeface="Avenir"/>
              <a:ea typeface="Avenir"/>
              <a:cs typeface="Avenir"/>
              <a:sym typeface="Avenir Roman"/>
            </a:endParaRPr>
          </a:p>
          <a:p>
            <a:pPr marL="1016000" lvl="1" indent="-508000">
              <a:lnSpc>
                <a:spcPct val="200000"/>
              </a:lnSpc>
              <a:spcBef>
                <a:spcPts val="2400"/>
              </a:spcBef>
              <a:buSzPct val="100000"/>
              <a:buChar char="-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Regresija</a:t>
            </a:r>
            <a:endParaRPr sz="4800" dirty="0">
              <a:latin typeface="Avenir"/>
              <a:ea typeface="Avenir"/>
              <a:cs typeface="Avenir"/>
              <a:sym typeface="Avenir Roman"/>
            </a:endParaRPr>
          </a:p>
          <a:p>
            <a:pPr marL="1016000" lvl="1" indent="-508000">
              <a:lnSpc>
                <a:spcPct val="200000"/>
              </a:lnSpc>
              <a:spcBef>
                <a:spcPts val="2400"/>
              </a:spcBef>
              <a:buSzPct val="100000"/>
              <a:buChar char="-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Zreli</a:t>
            </a:r>
            <a:r>
              <a:rPr dirty="0"/>
              <a:t> </a:t>
            </a:r>
            <a:r>
              <a:rPr dirty="0" err="1"/>
              <a:t>dijelovi</a:t>
            </a:r>
            <a:r>
              <a:rPr dirty="0"/>
              <a:t> </a:t>
            </a:r>
            <a:r>
              <a:rPr dirty="0" err="1"/>
              <a:t>sustava</a:t>
            </a:r>
            <a:endParaRPr sz="4800" dirty="0">
              <a:latin typeface="Avenir"/>
              <a:ea typeface="Avenir"/>
              <a:cs typeface="Avenir"/>
              <a:sym typeface="Avenir Roman"/>
            </a:endParaRPr>
          </a:p>
          <a:p>
            <a:pPr marL="1016000" lvl="1" indent="-508000">
              <a:lnSpc>
                <a:spcPct val="200000"/>
              </a:lnSpc>
              <a:spcBef>
                <a:spcPts val="2400"/>
              </a:spcBef>
              <a:buSzPct val="100000"/>
              <a:buChar char="-"/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Repetitivni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data-driven </a:t>
            </a:r>
            <a:r>
              <a:rPr dirty="0" err="1"/>
              <a:t>testovi</a:t>
            </a:r>
            <a:endParaRPr dirty="0"/>
          </a:p>
        </p:txBody>
      </p:sp>
      <p:pic>
        <p:nvPicPr>
          <p:cNvPr id="489" name="Object 1" descr="Object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2341" y="-4698446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174;p30" descr="Google Shape;174;p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Google Shape;175;p30"/>
          <p:cNvSpPr txBox="1"/>
          <p:nvPr/>
        </p:nvSpPr>
        <p:spPr>
          <a:xfrm>
            <a:off x="1523999" y="1523999"/>
            <a:ext cx="17956002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Ekosustav</a:t>
            </a:r>
            <a:endParaRPr dirty="0"/>
          </a:p>
        </p:txBody>
      </p:sp>
      <p:sp>
        <p:nvSpPr>
          <p:cNvPr id="493" name="Google Shape;176;p30"/>
          <p:cNvSpPr txBox="1"/>
          <p:nvPr/>
        </p:nvSpPr>
        <p:spPr>
          <a:xfrm>
            <a:off x="2884313" y="9147888"/>
            <a:ext cx="2876520" cy="764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1219200">
              <a:lnSpc>
                <a:spcPts val="5600"/>
              </a:lnSpc>
              <a:spcBef>
                <a:spcPts val="1600"/>
              </a:spcBef>
              <a:defRPr sz="42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API</a:t>
            </a:r>
          </a:p>
        </p:txBody>
      </p:sp>
      <p:sp>
        <p:nvSpPr>
          <p:cNvPr id="494" name="Rectangle"/>
          <p:cNvSpPr/>
          <p:nvPr/>
        </p:nvSpPr>
        <p:spPr>
          <a:xfrm>
            <a:off x="13269909" y="5646563"/>
            <a:ext cx="1450879" cy="2475370"/>
          </a:xfrm>
          <a:prstGeom prst="rect">
            <a:avLst/>
          </a:prstGeom>
          <a:solidFill>
            <a:srgbClr val="FED601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95" name="Circle"/>
          <p:cNvSpPr/>
          <p:nvPr/>
        </p:nvSpPr>
        <p:spPr>
          <a:xfrm>
            <a:off x="18250053" y="5754677"/>
            <a:ext cx="2484637" cy="2484637"/>
          </a:xfrm>
          <a:prstGeom prst="ellipse">
            <a:avLst/>
          </a:prstGeom>
          <a:solidFill>
            <a:srgbClr val="FED601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96" name="Circle"/>
          <p:cNvSpPr/>
          <p:nvPr/>
        </p:nvSpPr>
        <p:spPr>
          <a:xfrm>
            <a:off x="8011987" y="5651551"/>
            <a:ext cx="2484637" cy="2484638"/>
          </a:xfrm>
          <a:prstGeom prst="ellipse">
            <a:avLst/>
          </a:prstGeom>
          <a:solidFill>
            <a:srgbClr val="FED601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97" name="Circle"/>
          <p:cNvSpPr/>
          <p:nvPr/>
        </p:nvSpPr>
        <p:spPr>
          <a:xfrm>
            <a:off x="3214318" y="5548425"/>
            <a:ext cx="2484637" cy="2484637"/>
          </a:xfrm>
          <a:prstGeom prst="ellipse">
            <a:avLst/>
          </a:prstGeom>
          <a:solidFill>
            <a:srgbClr val="FED601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498" name="Google Shape;180;p30" descr="Google Shape;180;p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09" y="5347922"/>
            <a:ext cx="2722527" cy="27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worldwide.png" descr="worldwid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915" y="5429480"/>
            <a:ext cx="2722528" cy="2722527"/>
          </a:xfrm>
          <a:prstGeom prst="rect">
            <a:avLst/>
          </a:prstGeom>
          <a:ln w="12700">
            <a:miter lim="400000"/>
          </a:ln>
        </p:spPr>
      </p:pic>
      <p:sp>
        <p:nvSpPr>
          <p:cNvPr id="500" name="Rounded Rectangle"/>
          <p:cNvSpPr/>
          <p:nvPr/>
        </p:nvSpPr>
        <p:spPr>
          <a:xfrm rot="18888010">
            <a:off x="14261462" y="6465195"/>
            <a:ext cx="265810" cy="139390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501" name="Rounded Rectangle"/>
          <p:cNvSpPr/>
          <p:nvPr/>
        </p:nvSpPr>
        <p:spPr>
          <a:xfrm rot="18888010">
            <a:off x="14832635" y="6692663"/>
            <a:ext cx="265810" cy="127351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502" name="Rounded Rectangle"/>
          <p:cNvSpPr/>
          <p:nvPr/>
        </p:nvSpPr>
        <p:spPr>
          <a:xfrm rot="17056794">
            <a:off x="14559878" y="7396675"/>
            <a:ext cx="265810" cy="873778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pic>
        <p:nvPicPr>
          <p:cNvPr id="503" name="smartphone.png" descr="smartpho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8775" y="5429480"/>
            <a:ext cx="2722527" cy="272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speedometer.png" descr="speedomet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61847" y="5174322"/>
            <a:ext cx="3419852" cy="3419852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Google Shape;176;p30"/>
          <p:cNvSpPr txBox="1"/>
          <p:nvPr/>
        </p:nvSpPr>
        <p:spPr>
          <a:xfrm>
            <a:off x="7712919" y="9147888"/>
            <a:ext cx="2876520" cy="764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1219200">
              <a:lnSpc>
                <a:spcPts val="5600"/>
              </a:lnSpc>
              <a:spcBef>
                <a:spcPts val="1600"/>
              </a:spcBef>
              <a:defRPr sz="42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WEB</a:t>
            </a:r>
          </a:p>
        </p:txBody>
      </p:sp>
      <p:sp>
        <p:nvSpPr>
          <p:cNvPr id="506" name="Google Shape;176;p30"/>
          <p:cNvSpPr txBox="1"/>
          <p:nvPr/>
        </p:nvSpPr>
        <p:spPr>
          <a:xfrm>
            <a:off x="12557088" y="9147888"/>
            <a:ext cx="2876520" cy="764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 defTabSz="1219200">
              <a:lnSpc>
                <a:spcPts val="5600"/>
              </a:lnSpc>
              <a:spcBef>
                <a:spcPts val="1600"/>
              </a:spcBef>
              <a:defRPr sz="42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MOBILE</a:t>
            </a:r>
          </a:p>
        </p:txBody>
      </p:sp>
      <p:sp>
        <p:nvSpPr>
          <p:cNvPr id="507" name="Google Shape;176;p30"/>
          <p:cNvSpPr txBox="1"/>
          <p:nvPr/>
        </p:nvSpPr>
        <p:spPr>
          <a:xfrm>
            <a:off x="16655127" y="9147888"/>
            <a:ext cx="5674489" cy="68082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algn="ctr" defTabSz="1219200">
              <a:lnSpc>
                <a:spcPts val="5600"/>
              </a:lnSpc>
              <a:spcBef>
                <a:spcPts val="1600"/>
              </a:spcBef>
              <a:defRPr sz="42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PERFORMANCE</a:t>
            </a:r>
          </a:p>
        </p:txBody>
      </p:sp>
      <p:pic>
        <p:nvPicPr>
          <p:cNvPr id="508" name="Photomath_logo_reversed_black.png" descr="Photomath_logo_reversed_black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198" y="11509025"/>
            <a:ext cx="2425803" cy="1075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0" animBg="1"/>
      <p:bldP spid="494" grpId="0" animBg="1"/>
      <p:bldP spid="495" grpId="0" animBg="1"/>
      <p:bldP spid="496" grpId="0" animBg="1"/>
      <p:bldP spid="497" grpId="0" animBg="1"/>
      <p:bldP spid="500" grpId="0" animBg="1"/>
      <p:bldP spid="501" grpId="0" animBg="1"/>
      <p:bldP spid="502" grpId="0" animBg="1"/>
      <p:bldP spid="505" grpId="0" animBg="1"/>
      <p:bldP spid="506" grpId="0" animBg="1"/>
      <p:bldP spid="50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186;p31"/>
          <p:cNvSpPr txBox="1"/>
          <p:nvPr/>
        </p:nvSpPr>
        <p:spPr>
          <a:xfrm>
            <a:off x="1523999" y="1523999"/>
            <a:ext cx="12694739" cy="225702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Koji alati su nam na raspolaganju?</a:t>
            </a:r>
            <a:endParaRPr dirty="0"/>
          </a:p>
        </p:txBody>
      </p:sp>
      <p:pic>
        <p:nvPicPr>
          <p:cNvPr id="512" name="Google Shape;189;p31" descr="Google Shape;189;p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29" y="5039958"/>
            <a:ext cx="3067743" cy="173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Google Shape;190;p31" descr="Google Shape;190;p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287" y="4495487"/>
            <a:ext cx="2786536" cy="1567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Google Shape;191;p31" descr="Google Shape;191;p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066" y="7064334"/>
            <a:ext cx="2239706" cy="223970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Google Shape;192;p31" descr="Google Shape;192;p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5890" y="6036307"/>
            <a:ext cx="1850242" cy="1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Google Shape;193;p31" descr="Google Shape;193;p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11" y="7017609"/>
            <a:ext cx="1850241" cy="1850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Google Shape;194;p31" descr="Google Shape;194;p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7831" y="9599390"/>
            <a:ext cx="1567428" cy="15674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jasmine.png" descr="jasmin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2877" y="9643613"/>
            <a:ext cx="3658491" cy="1008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Google Shape;142;p26" descr="Google Shape;142;p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204;p32" descr="Google Shape;204;p32">
            <a:extLst>
              <a:ext uri="{FF2B5EF4-FFF2-40B4-BE49-F238E27FC236}">
                <a16:creationId xmlns:a16="http://schemas.microsoft.com/office/drawing/2014/main" id="{19304B62-AFCD-771F-3F40-BD39BB8DC4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73658" y="2306453"/>
            <a:ext cx="5451681" cy="177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Google Shape;205;p32" descr="Google Shape;205;p32">
            <a:extLst>
              <a:ext uri="{FF2B5EF4-FFF2-40B4-BE49-F238E27FC236}">
                <a16:creationId xmlns:a16="http://schemas.microsoft.com/office/drawing/2014/main" id="{D53EBB23-12AE-3525-187B-7D3D6FC46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4379" y="4046583"/>
            <a:ext cx="3739194" cy="1242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Google Shape;206;p32" descr="Google Shape;206;p32">
            <a:extLst>
              <a:ext uri="{FF2B5EF4-FFF2-40B4-BE49-F238E27FC236}">
                <a16:creationId xmlns:a16="http://schemas.microsoft.com/office/drawing/2014/main" id="{184007D0-B0E0-0A51-B5A0-28546D7C33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1884" y="4605414"/>
            <a:ext cx="2915000" cy="1457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Google Shape;215;p33" descr="Google Shape;215;p33">
            <a:extLst>
              <a:ext uri="{FF2B5EF4-FFF2-40B4-BE49-F238E27FC236}">
                <a16:creationId xmlns:a16="http://schemas.microsoft.com/office/drawing/2014/main" id="{293CD6D8-4FA2-27D4-ED40-A3C4CEDB78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68987" y="1705734"/>
            <a:ext cx="1180556" cy="11805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Google Shape;216;p33" descr="Google Shape;216;p33">
            <a:extLst>
              <a:ext uri="{FF2B5EF4-FFF2-40B4-BE49-F238E27FC236}">
                <a16:creationId xmlns:a16="http://schemas.microsoft.com/office/drawing/2014/main" id="{AEEF55B4-877A-88C1-26BA-0C1168732EA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21611" y="3215976"/>
            <a:ext cx="1310016" cy="131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Google Shape;217;p33" descr="Google Shape;217;p33">
            <a:extLst>
              <a:ext uri="{FF2B5EF4-FFF2-40B4-BE49-F238E27FC236}">
                <a16:creationId xmlns:a16="http://schemas.microsoft.com/office/drawing/2014/main" id="{8954F904-1AAB-105F-057F-6759E567B2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895707" y="1381157"/>
            <a:ext cx="1310016" cy="1310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Google Shape;218;p33" descr="Google Shape;218;p33">
            <a:extLst>
              <a:ext uri="{FF2B5EF4-FFF2-40B4-BE49-F238E27FC236}">
                <a16:creationId xmlns:a16="http://schemas.microsoft.com/office/drawing/2014/main" id="{0220372F-7371-56F5-9F86-84A5206067D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02673" y="3392184"/>
            <a:ext cx="3206557" cy="1308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Google Shape;230;p34" descr="Google Shape;230;p34">
            <a:extLst>
              <a:ext uri="{FF2B5EF4-FFF2-40B4-BE49-F238E27FC236}">
                <a16:creationId xmlns:a16="http://schemas.microsoft.com/office/drawing/2014/main" id="{54B7CC2F-2D6A-8BD0-3C95-3EA7E013A92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27260" y="8537205"/>
            <a:ext cx="3629395" cy="1950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Google Shape;229;p34" descr="Google Shape;229;p34">
            <a:extLst>
              <a:ext uri="{FF2B5EF4-FFF2-40B4-BE49-F238E27FC236}">
                <a16:creationId xmlns:a16="http://schemas.microsoft.com/office/drawing/2014/main" id="{B96DEAB7-C9C4-D90C-F5B0-B9168C1A4B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795212" y="10449172"/>
            <a:ext cx="1399967" cy="139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Google Shape;227;p34" descr="Google Shape;227;p34">
            <a:extLst>
              <a:ext uri="{FF2B5EF4-FFF2-40B4-BE49-F238E27FC236}">
                <a16:creationId xmlns:a16="http://schemas.microsoft.com/office/drawing/2014/main" id="{2002F942-AE0C-792A-920C-F52A37BC26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16854" y="6411862"/>
            <a:ext cx="1339801" cy="1399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Google Shape;228;p34" descr="Google Shape;228;p34">
            <a:extLst>
              <a:ext uri="{FF2B5EF4-FFF2-40B4-BE49-F238E27FC236}">
                <a16:creationId xmlns:a16="http://schemas.microsoft.com/office/drawing/2014/main" id="{375BCCDA-2EB7-DC08-D08E-FF8877AC1EC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85766" y="7133817"/>
            <a:ext cx="1399967" cy="20371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239;p35" descr="Google Shape;239;p35">
            <a:extLst>
              <a:ext uri="{FF2B5EF4-FFF2-40B4-BE49-F238E27FC236}">
                <a16:creationId xmlns:a16="http://schemas.microsoft.com/office/drawing/2014/main" id="{FF463858-AD31-E5E6-8466-D519B2A066A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205723" y="5917321"/>
            <a:ext cx="1437715" cy="16557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" name="Google Shape;240;p35" descr="Google Shape;240;p35">
            <a:extLst>
              <a:ext uri="{FF2B5EF4-FFF2-40B4-BE49-F238E27FC236}">
                <a16:creationId xmlns:a16="http://schemas.microsoft.com/office/drawing/2014/main" id="{C995F1BF-E80F-ACDD-B2A0-40F8665F125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576245" y="5108386"/>
            <a:ext cx="3000868" cy="185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Google Shape;241;p35" descr="Google Shape;241;p35">
            <a:extLst>
              <a:ext uri="{FF2B5EF4-FFF2-40B4-BE49-F238E27FC236}">
                <a16:creationId xmlns:a16="http://schemas.microsoft.com/office/drawing/2014/main" id="{538B00DC-27FC-F52F-35F7-C7162A48667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094594" y="6561705"/>
            <a:ext cx="1853041" cy="18530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F53BFCE-96BC-D7C3-0D80-000C7DB795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821088" y="8382197"/>
            <a:ext cx="5614371" cy="1548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A0C5B-DCE5-98B6-D009-75C781CD189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823" y="10224976"/>
            <a:ext cx="3302000" cy="111760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C8CEC22-257E-172E-4538-6B97285EBE5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833" y="10885482"/>
            <a:ext cx="4183646" cy="10017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85B380-2698-E101-FFAE-DBE1B49D13D3}"/>
              </a:ext>
            </a:extLst>
          </p:cNvPr>
          <p:cNvSpPr txBox="1"/>
          <p:nvPr/>
        </p:nvSpPr>
        <p:spPr>
          <a:xfrm>
            <a:off x="9020884" y="6125979"/>
            <a:ext cx="2156999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Robot Framework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02E32D-9823-586C-C038-2E41C709F5FF}"/>
              </a:ext>
            </a:extLst>
          </p:cNvPr>
          <p:cNvSpPr txBox="1"/>
          <p:nvPr/>
        </p:nvSpPr>
        <p:spPr>
          <a:xfrm>
            <a:off x="8843094" y="11887200"/>
            <a:ext cx="1304201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Playwright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55892-48DD-D0C7-D63F-328086533E1B}"/>
              </a:ext>
            </a:extLst>
          </p:cNvPr>
          <p:cNvSpPr txBox="1"/>
          <p:nvPr/>
        </p:nvSpPr>
        <p:spPr>
          <a:xfrm>
            <a:off x="21293930" y="7619817"/>
            <a:ext cx="1097414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Espresso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12F561-146C-B12B-51DE-26D3372958DE}"/>
              </a:ext>
            </a:extLst>
          </p:cNvPr>
          <p:cNvSpPr txBox="1"/>
          <p:nvPr/>
        </p:nvSpPr>
        <p:spPr>
          <a:xfrm>
            <a:off x="16042055" y="2909813"/>
            <a:ext cx="1634420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REST Assured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FDA594-411B-0B0D-2629-F17A4C6C50EC}"/>
              </a:ext>
            </a:extLst>
          </p:cNvPr>
          <p:cNvSpPr txBox="1"/>
          <p:nvPr/>
        </p:nvSpPr>
        <p:spPr>
          <a:xfrm>
            <a:off x="21486870" y="4547722"/>
            <a:ext cx="1373131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REST Sharp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E66E77-C982-F293-1304-CB458C18F8BD}"/>
              </a:ext>
            </a:extLst>
          </p:cNvPr>
          <p:cNvSpPr txBox="1"/>
          <p:nvPr/>
        </p:nvSpPr>
        <p:spPr>
          <a:xfrm>
            <a:off x="12609994" y="7886548"/>
            <a:ext cx="1153519" cy="43088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1219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HR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Selenium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5" grpId="0"/>
      <p:bldP spid="36" grpId="0"/>
      <p:bldP spid="37" grpId="0"/>
      <p:bldP spid="38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366;p46" descr="Google Shape;366;p46">
            <a:extLst>
              <a:ext uri="{FF2B5EF4-FFF2-40B4-BE49-F238E27FC236}">
                <a16:creationId xmlns:a16="http://schemas.microsoft.com/office/drawing/2014/main" id="{B64E9FBA-F93C-32C6-6951-C09514FF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44" y="3715793"/>
            <a:ext cx="9855200" cy="9385303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#1 App in the world to learn math…"/>
          <p:cNvSpPr txBox="1"/>
          <p:nvPr/>
        </p:nvSpPr>
        <p:spPr>
          <a:xfrm>
            <a:off x="1524000" y="3340100"/>
            <a:ext cx="10911417" cy="451739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#1 App </a:t>
            </a:r>
            <a:r>
              <a:rPr lang="hr-HR" dirty="0"/>
              <a:t>u svijetu za učenje matematike</a:t>
            </a:r>
            <a:endParaRPr dirty="0"/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dirty="0"/>
              <a:t>Preko</a:t>
            </a:r>
            <a:r>
              <a:rPr dirty="0"/>
              <a:t> 300 M </a:t>
            </a:r>
            <a:r>
              <a:rPr lang="hr-HR" dirty="0"/>
              <a:t>preuzimanja</a:t>
            </a:r>
            <a:endParaRPr dirty="0"/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30+ </a:t>
            </a:r>
            <a:r>
              <a:rPr lang="hr-HR" dirty="0"/>
              <a:t>jezika</a:t>
            </a:r>
            <a:endParaRPr dirty="0"/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195+ </a:t>
            </a:r>
            <a:r>
              <a:rPr lang="hr-HR" dirty="0"/>
              <a:t>zemalja</a:t>
            </a:r>
            <a:endParaRPr dirty="0"/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/>
              <a:t>2</a:t>
            </a:r>
            <a:r>
              <a:rPr lang="hr-HR" dirty="0"/>
              <a:t> Milijarde matematičkih problema riješeno mjesečno</a:t>
            </a:r>
            <a:endParaRPr dirty="0"/>
          </a:p>
        </p:txBody>
      </p:sp>
      <p:sp>
        <p:nvSpPr>
          <p:cNvPr id="423" name="Founded 2014…"/>
          <p:cNvSpPr txBox="1"/>
          <p:nvPr/>
        </p:nvSpPr>
        <p:spPr>
          <a:xfrm>
            <a:off x="12572710" y="3340100"/>
            <a:ext cx="10601946" cy="29969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dirty="0"/>
              <a:t>Osnovan</a:t>
            </a:r>
            <a:r>
              <a:rPr dirty="0"/>
              <a:t> 2014</a:t>
            </a:r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dirty="0"/>
              <a:t>Uredi</a:t>
            </a:r>
            <a:r>
              <a:rPr dirty="0"/>
              <a:t>: Zagreb, Croatia &amp; San Mateo, California</a:t>
            </a:r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dirty="0"/>
              <a:t>Zaposlenika</a:t>
            </a:r>
            <a:r>
              <a:rPr dirty="0"/>
              <a:t>: 160+</a:t>
            </a:r>
          </a:p>
          <a:p>
            <a:pPr marL="380671" indent="-380671" defTabSz="1219200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dirty="0"/>
              <a:t>Studenata</a:t>
            </a:r>
            <a:r>
              <a:rPr dirty="0"/>
              <a:t>: 130+</a:t>
            </a:r>
          </a:p>
        </p:txBody>
      </p:sp>
      <p:sp>
        <p:nvSpPr>
          <p:cNvPr id="424" name="Object3"/>
          <p:cNvSpPr txBox="1"/>
          <p:nvPr/>
        </p:nvSpPr>
        <p:spPr>
          <a:xfrm>
            <a:off x="1523999" y="1523999"/>
            <a:ext cx="10515601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Photomath</a:t>
            </a:r>
            <a:endParaRPr dirty="0"/>
          </a:p>
        </p:txBody>
      </p:sp>
      <p:pic>
        <p:nvPicPr>
          <p:cNvPr id="426" name="PM LOGO WHITE.pdf" descr="PM LOGO WHIT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367;p46" descr="Google Shape;367;p46">
            <a:extLst>
              <a:ext uri="{FF2B5EF4-FFF2-40B4-BE49-F238E27FC236}">
                <a16:creationId xmlns:a16="http://schemas.microsoft.com/office/drawing/2014/main" id="{E22E5262-DE45-1E53-FFFF-DEACEA1CC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1" y="1422399"/>
            <a:ext cx="2298702" cy="120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Google Shape;363;p46" descr="Google Shape;363;p46">
            <a:extLst>
              <a:ext uri="{FF2B5EF4-FFF2-40B4-BE49-F238E27FC236}">
                <a16:creationId xmlns:a16="http://schemas.microsoft.com/office/drawing/2014/main" id="{4D496BA7-CBA2-A2FB-A48B-7236BF306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0293" y="2835192"/>
            <a:ext cx="15240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5" name="rating.png" descr="rat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9808" y="8263137"/>
            <a:ext cx="11504848" cy="4718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oogle Shape;368;p46" descr="Google Shape;368;p46">
            <a:extLst>
              <a:ext uri="{FF2B5EF4-FFF2-40B4-BE49-F238E27FC236}">
                <a16:creationId xmlns:a16="http://schemas.microsoft.com/office/drawing/2014/main" id="{6C1376E3-AD42-4F5B-7C84-CEC0179FA2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1399" y="6099837"/>
            <a:ext cx="1714502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369;p46" descr="Google Shape;369;p46">
            <a:extLst>
              <a:ext uri="{FF2B5EF4-FFF2-40B4-BE49-F238E27FC236}">
                <a16:creationId xmlns:a16="http://schemas.microsoft.com/office/drawing/2014/main" id="{862C98C8-4C40-857B-55EB-3D1AA7D1C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81220" y="5675887"/>
            <a:ext cx="876302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364;p46" descr="Google Shape;364;p46">
            <a:extLst>
              <a:ext uri="{FF2B5EF4-FFF2-40B4-BE49-F238E27FC236}">
                <a16:creationId xmlns:a16="http://schemas.microsoft.com/office/drawing/2014/main" id="{8EB0D909-9FF7-8535-1973-1CF281464D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26402" y="8263137"/>
            <a:ext cx="1041401" cy="82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365;p46" descr="Google Shape;365;p46">
            <a:extLst>
              <a:ext uri="{FF2B5EF4-FFF2-40B4-BE49-F238E27FC236}">
                <a16:creationId xmlns:a16="http://schemas.microsoft.com/office/drawing/2014/main" id="{43A82FA8-F228-21AB-B89C-490532BAF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0471" y="3016581"/>
            <a:ext cx="1041400" cy="7747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215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#1 App in the world to learn math…"/>
          <p:cNvSpPr txBox="1"/>
          <p:nvPr/>
        </p:nvSpPr>
        <p:spPr>
          <a:xfrm>
            <a:off x="1503676" y="3544065"/>
            <a:ext cx="20836371" cy="699114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Jako puno manualnih testova koje radimo kod svakog releasa iako na tim dijelovima aplikacije nije bilo promjena (regresija)</a:t>
            </a:r>
            <a:br>
              <a:rPr lang="en-GB" sz="4400" dirty="0">
                <a:latin typeface="Avenir Next" panose="020B0503020202020204" pitchFamily="34" charset="0"/>
              </a:rPr>
            </a:br>
            <a:endParaRPr lang="en-GB" sz="4400" dirty="0">
              <a:latin typeface="Avenir Next" panose="020B0503020202020204" pitchFamily="34" charset="0"/>
            </a:endParaRPr>
          </a:p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AI/ML sustavi koji obrađuju enormne količine podataka a testiraju se manualno sa nekoliko primjera</a:t>
            </a:r>
            <a:br>
              <a:rPr lang="en-GB" sz="4400" dirty="0">
                <a:latin typeface="Avenir Next" panose="020B0503020202020204" pitchFamily="34" charset="0"/>
              </a:rPr>
            </a:br>
            <a:endParaRPr lang="en-GB" sz="4400" dirty="0">
              <a:latin typeface="Avenir Next" panose="020B0503020202020204" pitchFamily="34" charset="0"/>
            </a:endParaRPr>
          </a:p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Startup način rada. Napuštanje neuspjelih eksperimenata i pivotanje na druge ideje i rješenja...</a:t>
            </a:r>
          </a:p>
        </p:txBody>
      </p:sp>
      <p:sp>
        <p:nvSpPr>
          <p:cNvPr id="424" name="Object3"/>
          <p:cNvSpPr txBox="1"/>
          <p:nvPr/>
        </p:nvSpPr>
        <p:spPr>
          <a:xfrm>
            <a:off x="1523999" y="1523999"/>
            <a:ext cx="10515601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Izazovi</a:t>
            </a:r>
            <a:endParaRPr dirty="0"/>
          </a:p>
        </p:txBody>
      </p:sp>
      <p:pic>
        <p:nvPicPr>
          <p:cNvPr id="426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367;p46" descr="Google Shape;367;p46">
            <a:extLst>
              <a:ext uri="{FF2B5EF4-FFF2-40B4-BE49-F238E27FC236}">
                <a16:creationId xmlns:a16="http://schemas.microsoft.com/office/drawing/2014/main" id="{E22E5262-DE45-1E53-FFFF-DEACEA1C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1" y="1422399"/>
            <a:ext cx="2298702" cy="120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oogle Shape;368;p46" descr="Google Shape;368;p46">
            <a:extLst>
              <a:ext uri="{FF2B5EF4-FFF2-40B4-BE49-F238E27FC236}">
                <a16:creationId xmlns:a16="http://schemas.microsoft.com/office/drawing/2014/main" id="{6C1376E3-AD42-4F5B-7C84-CEC0179F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1399" y="6099837"/>
            <a:ext cx="1714502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369;p46" descr="Google Shape;369;p46">
            <a:extLst>
              <a:ext uri="{FF2B5EF4-FFF2-40B4-BE49-F238E27FC236}">
                <a16:creationId xmlns:a16="http://schemas.microsoft.com/office/drawing/2014/main" id="{862C98C8-4C40-857B-55EB-3D1AA7D1C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1220" y="5675887"/>
            <a:ext cx="876302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364;p46" descr="Google Shape;364;p46">
            <a:extLst>
              <a:ext uri="{FF2B5EF4-FFF2-40B4-BE49-F238E27FC236}">
                <a16:creationId xmlns:a16="http://schemas.microsoft.com/office/drawing/2014/main" id="{8EB0D909-9FF7-8535-1973-1CF281464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6402" y="8263137"/>
            <a:ext cx="1041401" cy="82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365;p46" descr="Google Shape;365;p46">
            <a:extLst>
              <a:ext uri="{FF2B5EF4-FFF2-40B4-BE49-F238E27FC236}">
                <a16:creationId xmlns:a16="http://schemas.microsoft.com/office/drawing/2014/main" id="{43A82FA8-F228-21AB-B89C-490532BAF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0471" y="3016581"/>
            <a:ext cx="1041400" cy="774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#1 App in the world to learn math…"/>
          <p:cNvSpPr txBox="1"/>
          <p:nvPr/>
        </p:nvSpPr>
        <p:spPr>
          <a:xfrm>
            <a:off x="1503676" y="3296444"/>
            <a:ext cx="21930065" cy="78713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Naš tech stack: </a:t>
            </a:r>
            <a:br>
              <a:rPr lang="en-GB" sz="4400" dirty="0">
                <a:latin typeface="Avenir Next" panose="020B0503020202020204" pitchFamily="34" charset="0"/>
              </a:rPr>
            </a:br>
            <a:r>
              <a:rPr lang="en-GB" sz="4400" dirty="0">
                <a:latin typeface="Avenir Next" panose="020B0503020202020204" pitchFamily="34" charset="0"/>
              </a:rPr>
              <a:t>Javascript/Typescript, Mocha.js, Chai.js, Appium, Playwright, Python, Locust</a:t>
            </a:r>
            <a:br>
              <a:rPr lang="en-GB" sz="4400" dirty="0">
                <a:latin typeface="Avenir Next" panose="020B0503020202020204" pitchFamily="34" charset="0"/>
              </a:rPr>
            </a:br>
            <a:endParaRPr lang="en-GB" sz="4400" dirty="0">
              <a:latin typeface="Avenir Next" panose="020B0503020202020204" pitchFamily="34" charset="0"/>
            </a:endParaRPr>
          </a:p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Određivanje regresije i prioritizacija</a:t>
            </a:r>
            <a:br>
              <a:rPr lang="en-GB" sz="4400" dirty="0">
                <a:latin typeface="Avenir Next" panose="020B0503020202020204" pitchFamily="34" charset="0"/>
              </a:rPr>
            </a:br>
            <a:endParaRPr lang="en-GB" sz="4400" dirty="0">
              <a:latin typeface="Avenir Next" panose="020B0503020202020204" pitchFamily="34" charset="0"/>
            </a:endParaRPr>
          </a:p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AI/ML sustave u većini slučajeva nije moguće testirati sa 100% sigurnosti. </a:t>
            </a:r>
            <a:br>
              <a:rPr lang="en-GB" sz="4400" dirty="0">
                <a:latin typeface="Avenir Next" panose="020B0503020202020204" pitchFamily="34" charset="0"/>
              </a:rPr>
            </a:br>
            <a:r>
              <a:rPr lang="en-GB" sz="4400" dirty="0">
                <a:latin typeface="Avenir Next" panose="020B0503020202020204" pitchFamily="34" charset="0"/>
              </a:rPr>
              <a:t>Što više podataka to bolja razina pouzdanja u rezultate</a:t>
            </a:r>
            <a:br>
              <a:rPr lang="en-GB" sz="4400" dirty="0">
                <a:latin typeface="Avenir Next" panose="020B0503020202020204" pitchFamily="34" charset="0"/>
              </a:rPr>
            </a:br>
            <a:endParaRPr lang="en-GB" sz="4400" dirty="0">
              <a:latin typeface="Avenir Next" panose="020B0503020202020204" pitchFamily="34" charset="0"/>
            </a:endParaRPr>
          </a:p>
          <a:p>
            <a:pPr marL="380671" indent="-380671">
              <a:lnSpc>
                <a:spcPct val="130000"/>
              </a:lnSpc>
              <a:buSzPct val="100000"/>
              <a:buChar char="•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dirty="0">
                <a:latin typeface="Avenir Next" panose="020B0503020202020204" pitchFamily="34" charset="0"/>
              </a:rPr>
              <a:t>Robustan framework sa dobrim temeljima i izgrađen tako da bude modularan</a:t>
            </a:r>
          </a:p>
        </p:txBody>
      </p:sp>
      <p:sp>
        <p:nvSpPr>
          <p:cNvPr id="424" name="Object3"/>
          <p:cNvSpPr txBox="1"/>
          <p:nvPr/>
        </p:nvSpPr>
        <p:spPr>
          <a:xfrm>
            <a:off x="1523999" y="1523999"/>
            <a:ext cx="10515601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Pristup rješavanju</a:t>
            </a:r>
            <a:endParaRPr dirty="0"/>
          </a:p>
        </p:txBody>
      </p:sp>
      <p:pic>
        <p:nvPicPr>
          <p:cNvPr id="426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367;p46" descr="Google Shape;367;p46">
            <a:extLst>
              <a:ext uri="{FF2B5EF4-FFF2-40B4-BE49-F238E27FC236}">
                <a16:creationId xmlns:a16="http://schemas.microsoft.com/office/drawing/2014/main" id="{E22E5262-DE45-1E53-FFFF-DEACEA1C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1" y="1422399"/>
            <a:ext cx="2298702" cy="120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oogle Shape;368;p46" descr="Google Shape;368;p46">
            <a:extLst>
              <a:ext uri="{FF2B5EF4-FFF2-40B4-BE49-F238E27FC236}">
                <a16:creationId xmlns:a16="http://schemas.microsoft.com/office/drawing/2014/main" id="{6C1376E3-AD42-4F5B-7C84-CEC0179F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1399" y="6099837"/>
            <a:ext cx="1714502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369;p46" descr="Google Shape;369;p46">
            <a:extLst>
              <a:ext uri="{FF2B5EF4-FFF2-40B4-BE49-F238E27FC236}">
                <a16:creationId xmlns:a16="http://schemas.microsoft.com/office/drawing/2014/main" id="{862C98C8-4C40-857B-55EB-3D1AA7D1C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0654" y="6324599"/>
            <a:ext cx="876302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364;p46" descr="Google Shape;364;p46">
            <a:extLst>
              <a:ext uri="{FF2B5EF4-FFF2-40B4-BE49-F238E27FC236}">
                <a16:creationId xmlns:a16="http://schemas.microsoft.com/office/drawing/2014/main" id="{8EB0D909-9FF7-8535-1973-1CF281464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26402" y="8263137"/>
            <a:ext cx="1041401" cy="82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365;p46" descr="Google Shape;365;p46">
            <a:extLst>
              <a:ext uri="{FF2B5EF4-FFF2-40B4-BE49-F238E27FC236}">
                <a16:creationId xmlns:a16="http://schemas.microsoft.com/office/drawing/2014/main" id="{43A82FA8-F228-21AB-B89C-490532BAF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0471" y="3016581"/>
            <a:ext cx="1041400" cy="7747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3493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#1 App in the world to learn math…"/>
          <p:cNvSpPr txBox="1"/>
          <p:nvPr/>
        </p:nvSpPr>
        <p:spPr>
          <a:xfrm>
            <a:off x="1074567" y="4503509"/>
            <a:ext cx="21930065" cy="47089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30000"/>
              </a:lnSpc>
              <a:buSzPct val="100000"/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8000" dirty="0">
                <a:latin typeface="Avenir Next" panose="020B0503020202020204" pitchFamily="34" charset="0"/>
              </a:rPr>
              <a:t>Osiguranje Kvalitete (QA) se svodi na primjenjivanje najboljih inženjerskih praksi u okviru zadanih ograničenja</a:t>
            </a:r>
          </a:p>
        </p:txBody>
      </p:sp>
      <p:sp>
        <p:nvSpPr>
          <p:cNvPr id="424" name="Object3"/>
          <p:cNvSpPr txBox="1"/>
          <p:nvPr/>
        </p:nvSpPr>
        <p:spPr>
          <a:xfrm>
            <a:off x="1523999" y="1523999"/>
            <a:ext cx="10515601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Završna misao</a:t>
            </a:r>
            <a:endParaRPr dirty="0"/>
          </a:p>
        </p:txBody>
      </p:sp>
      <p:pic>
        <p:nvPicPr>
          <p:cNvPr id="426" name="PM LOGO WHITE.pdf" descr="PM LOGO WHIT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76" y="11858984"/>
            <a:ext cx="1722705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Google Shape;367;p46" descr="Google Shape;367;p46">
            <a:extLst>
              <a:ext uri="{FF2B5EF4-FFF2-40B4-BE49-F238E27FC236}">
                <a16:creationId xmlns:a16="http://schemas.microsoft.com/office/drawing/2014/main" id="{E22E5262-DE45-1E53-FFFF-DEACEA1C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1" y="1422399"/>
            <a:ext cx="2298702" cy="12065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Google Shape;368;p46" descr="Google Shape;368;p46">
            <a:extLst>
              <a:ext uri="{FF2B5EF4-FFF2-40B4-BE49-F238E27FC236}">
                <a16:creationId xmlns:a16="http://schemas.microsoft.com/office/drawing/2014/main" id="{6C1376E3-AD42-4F5B-7C84-CEC0179F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3" y="7025998"/>
            <a:ext cx="1714502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Google Shape;369;p46" descr="Google Shape;369;p46">
            <a:extLst>
              <a:ext uri="{FF2B5EF4-FFF2-40B4-BE49-F238E27FC236}">
                <a16:creationId xmlns:a16="http://schemas.microsoft.com/office/drawing/2014/main" id="{862C98C8-4C40-857B-55EB-3D1AA7D1C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869" y="6099837"/>
            <a:ext cx="876302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Google Shape;364;p46" descr="Google Shape;364;p46">
            <a:extLst>
              <a:ext uri="{FF2B5EF4-FFF2-40B4-BE49-F238E27FC236}">
                <a16:creationId xmlns:a16="http://schemas.microsoft.com/office/drawing/2014/main" id="{8EB0D909-9FF7-8535-1973-1CF281464D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39317" y="9100455"/>
            <a:ext cx="1041401" cy="825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365;p46" descr="Google Shape;365;p46">
            <a:extLst>
              <a:ext uri="{FF2B5EF4-FFF2-40B4-BE49-F238E27FC236}">
                <a16:creationId xmlns:a16="http://schemas.microsoft.com/office/drawing/2014/main" id="{43A82FA8-F228-21AB-B89C-490532BAF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30471" y="3016581"/>
            <a:ext cx="1041400" cy="7747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687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8" descr="Object 8">
            <a:extLst>
              <a:ext uri="{FF2B5EF4-FFF2-40B4-BE49-F238E27FC236}">
                <a16:creationId xmlns:a16="http://schemas.microsoft.com/office/drawing/2014/main" id="{2036FA3E-0C34-FD01-8A36-11750002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57" y="6813549"/>
            <a:ext cx="12433301" cy="1078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2" name="Object 2" descr="Object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3727" y="-25401"/>
            <a:ext cx="5969001" cy="13915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3" name="Object 3" descr="Object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7258" y="97124"/>
            <a:ext cx="63119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Object 4" descr="Object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299" y="11874500"/>
            <a:ext cx="1625601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15" name="Object 5" descr="Object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2905" y="283969"/>
            <a:ext cx="8737601" cy="8102601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Object6"/>
          <p:cNvSpPr txBox="1"/>
          <p:nvPr/>
        </p:nvSpPr>
        <p:spPr>
          <a:xfrm>
            <a:off x="1602041" y="3213100"/>
            <a:ext cx="3873501" cy="15331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821530">
              <a:lnSpc>
                <a:spcPts val="9600"/>
              </a:lnSpc>
              <a:spcBef>
                <a:spcPts val="3300"/>
              </a:spcBef>
              <a:defRPr sz="12000" b="1">
                <a:solidFill>
                  <a:srgbClr val="0551D8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Q&amp;A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9A6E9C-6247-5883-448C-8555B2755319}"/>
              </a:ext>
            </a:extLst>
          </p:cNvPr>
          <p:cNvSpPr txBox="1"/>
          <p:nvPr/>
        </p:nvSpPr>
        <p:spPr>
          <a:xfrm>
            <a:off x="6515350" y="216024"/>
            <a:ext cx="15993034" cy="101463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219200">
              <a:lnSpc>
                <a:spcPts val="7900"/>
              </a:lnSpc>
              <a:defRPr sz="68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hr-HR" sz="4800" dirty="0">
                <a:solidFill>
                  <a:schemeClr val="tx1"/>
                </a:solidFill>
              </a:rPr>
              <a:t>Pratite nas na                       </a:t>
            </a:r>
            <a:r>
              <a:rPr lang="hr-HR" sz="4800" dirty="0" err="1">
                <a:solidFill>
                  <a:schemeClr val="tx1"/>
                </a:solidFill>
              </a:rPr>
              <a:t>Photomath</a:t>
            </a:r>
            <a:r>
              <a:rPr lang="hr-HR" sz="4800" dirty="0">
                <a:solidFill>
                  <a:schemeClr val="tx1"/>
                </a:solidFill>
              </a:rPr>
              <a:t> Engineering Blog</a:t>
            </a:r>
          </a:p>
        </p:txBody>
      </p:sp>
      <p:grpSp>
        <p:nvGrpSpPr>
          <p:cNvPr id="17" name="FER-Promo-1920x1080px.png">
            <a:extLst>
              <a:ext uri="{FF2B5EF4-FFF2-40B4-BE49-F238E27FC236}">
                <a16:creationId xmlns:a16="http://schemas.microsoft.com/office/drawing/2014/main" id="{D08D72E6-5AB0-2515-0AF9-9FB235EE08B4}"/>
              </a:ext>
            </a:extLst>
          </p:cNvPr>
          <p:cNvGrpSpPr/>
          <p:nvPr/>
        </p:nvGrpSpPr>
        <p:grpSpPr>
          <a:xfrm>
            <a:off x="8031007" y="3979670"/>
            <a:ext cx="6311901" cy="3539853"/>
            <a:chOff x="0" y="0"/>
            <a:chExt cx="10414393" cy="6045421"/>
          </a:xfrm>
        </p:grpSpPr>
        <p:pic>
          <p:nvPicPr>
            <p:cNvPr id="18" name="FER-Promo-1920x1080px.png" descr="FER-Promo-1920x1080px.png">
              <a:extLst>
                <a:ext uri="{FF2B5EF4-FFF2-40B4-BE49-F238E27FC236}">
                  <a16:creationId xmlns:a16="http://schemas.microsoft.com/office/drawing/2014/main" id="{536124C9-BABF-9B6E-BF47-D2AA7C34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7000" y="88900"/>
              <a:ext cx="10160394" cy="57152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" name="FER-Promo-1920x1080px.png" descr="FER-Promo-1920x1080px.png">
              <a:extLst>
                <a:ext uri="{FF2B5EF4-FFF2-40B4-BE49-F238E27FC236}">
                  <a16:creationId xmlns:a16="http://schemas.microsoft.com/office/drawing/2014/main" id="{497034C5-342D-1360-2CE5-06FBE1D2F08D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414394" cy="6045422"/>
            </a:xfrm>
            <a:prstGeom prst="rect">
              <a:avLst/>
            </a:prstGeom>
            <a:effectLst/>
          </p:spPr>
        </p:pic>
      </p:grpSp>
      <p:grpSp>
        <p:nvGrpSpPr>
          <p:cNvPr id="20" name="00_Najava-eventa_Full HD - 1920x1080.png">
            <a:extLst>
              <a:ext uri="{FF2B5EF4-FFF2-40B4-BE49-F238E27FC236}">
                <a16:creationId xmlns:a16="http://schemas.microsoft.com/office/drawing/2014/main" id="{749BC92F-7A70-BA98-4810-8F4B39C4B6C0}"/>
              </a:ext>
            </a:extLst>
          </p:cNvPr>
          <p:cNvGrpSpPr/>
          <p:nvPr/>
        </p:nvGrpSpPr>
        <p:grpSpPr>
          <a:xfrm>
            <a:off x="15204901" y="3979670"/>
            <a:ext cx="6054917" cy="3539854"/>
            <a:chOff x="0" y="0"/>
            <a:chExt cx="10414393" cy="6045421"/>
          </a:xfrm>
        </p:grpSpPr>
        <p:pic>
          <p:nvPicPr>
            <p:cNvPr id="21" name="00_Najava-eventa_Full HD - 1920x1080.png" descr="00_Najava-eventa_Full HD - 1920x1080.png">
              <a:extLst>
                <a:ext uri="{FF2B5EF4-FFF2-40B4-BE49-F238E27FC236}">
                  <a16:creationId xmlns:a16="http://schemas.microsoft.com/office/drawing/2014/main" id="{028B0C36-1E0E-4415-A48A-38A047038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7000" y="88900"/>
              <a:ext cx="10160394" cy="57152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" name="00_Najava-eventa_Full HD - 1920x1080.png" descr="00_Najava-eventa_Full HD - 1920x1080.png">
              <a:extLst>
                <a:ext uri="{FF2B5EF4-FFF2-40B4-BE49-F238E27FC236}">
                  <a16:creationId xmlns:a16="http://schemas.microsoft.com/office/drawing/2014/main" id="{C40574EB-BF67-4A82-8CDE-21311D859D94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0"/>
              <a:ext cx="10414394" cy="6045422"/>
            </a:xfrm>
            <a:prstGeom prst="rect">
              <a:avLst/>
            </a:prstGeom>
            <a:effectLst/>
          </p:spPr>
        </p:pic>
      </p:grpSp>
      <p:sp>
        <p:nvSpPr>
          <p:cNvPr id="24" name="Object3">
            <a:extLst>
              <a:ext uri="{FF2B5EF4-FFF2-40B4-BE49-F238E27FC236}">
                <a16:creationId xmlns:a16="http://schemas.microsoft.com/office/drawing/2014/main" id="{BFDECBF7-0363-B0BA-FB32-9BF03DF4C840}"/>
              </a:ext>
            </a:extLst>
          </p:cNvPr>
          <p:cNvSpPr txBox="1"/>
          <p:nvPr/>
        </p:nvSpPr>
        <p:spPr>
          <a:xfrm>
            <a:off x="7729152" y="2123621"/>
            <a:ext cx="19762007" cy="135421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19200">
              <a:defRPr sz="6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sz="4800" b="1" dirty="0" err="1">
                <a:solidFill>
                  <a:schemeClr val="accent1"/>
                </a:solidFill>
              </a:rPr>
              <a:t>Photomath</a:t>
            </a:r>
            <a:r>
              <a:rPr sz="4800" b="1" dirty="0">
                <a:solidFill>
                  <a:schemeClr val="accent1"/>
                </a:solidFill>
              </a:rPr>
              <a:t> Meetups</a:t>
            </a:r>
            <a:br>
              <a:rPr sz="6000" dirty="0">
                <a:solidFill>
                  <a:schemeClr val="tx1"/>
                </a:solidFill>
              </a:rPr>
            </a:br>
            <a:r>
              <a:rPr sz="4000" dirty="0">
                <a:solidFill>
                  <a:schemeClr val="tx1"/>
                </a:solidFill>
              </a:rPr>
              <a:t>knowledge-sharing events for the tech community</a:t>
            </a:r>
          </a:p>
        </p:txBody>
      </p:sp>
      <p:pic>
        <p:nvPicPr>
          <p:cNvPr id="13" name="medium.png" descr="medium.png">
            <a:extLst>
              <a:ext uri="{FF2B5EF4-FFF2-40B4-BE49-F238E27FC236}">
                <a16:creationId xmlns:a16="http://schemas.microsoft.com/office/drawing/2014/main" id="{EBD8D26C-AF2E-945E-2158-613CAD06D7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26398" y="431341"/>
            <a:ext cx="3223063" cy="79932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7C53EBE-10E2-F0E4-596D-B4E73BA00F72}"/>
              </a:ext>
            </a:extLst>
          </p:cNvPr>
          <p:cNvSpPr txBox="1"/>
          <p:nvPr/>
        </p:nvSpPr>
        <p:spPr>
          <a:xfrm>
            <a:off x="7175736" y="8039016"/>
            <a:ext cx="13759542" cy="92333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5400" b="1" dirty="0">
                <a:solidFill>
                  <a:schemeClr val="accent1"/>
                </a:solidFill>
              </a:rPr>
              <a:t>Zapošljavamo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A29609-3ECB-8160-9654-4AC5B702A1F4}"/>
              </a:ext>
            </a:extLst>
          </p:cNvPr>
          <p:cNvSpPr txBox="1"/>
          <p:nvPr/>
        </p:nvSpPr>
        <p:spPr>
          <a:xfrm>
            <a:off x="5910943" y="9209402"/>
            <a:ext cx="9913214" cy="35086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355600">
              <a:defRPr sz="2000" b="1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GB" dirty="0">
              <a:solidFill>
                <a:schemeClr val="tx1"/>
              </a:solidFill>
            </a:endParaRPr>
          </a:p>
          <a:p>
            <a:pPr defTabSz="355600">
              <a:defRPr sz="55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sz="4400" b="1" dirty="0">
                <a:solidFill>
                  <a:schemeClr val="tx1"/>
                </a:solidFill>
              </a:rPr>
              <a:t>     Engineers &amp; Engineering Managers</a:t>
            </a:r>
          </a:p>
          <a:p>
            <a:pPr algn="ctr" defTabSz="3556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lang="en-GB" b="1" dirty="0">
              <a:solidFill>
                <a:schemeClr val="tx1"/>
              </a:solidFill>
            </a:endParaRPr>
          </a:p>
          <a:p>
            <a:pPr defTabSz="355600">
              <a:defRPr sz="3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lang="en-GB" dirty="0">
                <a:solidFill>
                  <a:schemeClr val="tx1"/>
                </a:solidFill>
              </a:rPr>
              <a:t>AI, Mobile, C ++, Frontend,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Backend, Core Infrastructure,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 err="1">
                <a:solidFill>
                  <a:schemeClr val="tx1"/>
                </a:solidFill>
              </a:rPr>
              <a:t>SysAdmin</a:t>
            </a:r>
            <a:r>
              <a:rPr lang="en-GB" dirty="0">
                <a:solidFill>
                  <a:schemeClr val="tx1"/>
                </a:solidFill>
              </a:rPr>
              <a:t>, Quality Assurance, Data</a:t>
            </a:r>
          </a:p>
        </p:txBody>
      </p:sp>
      <p:pic>
        <p:nvPicPr>
          <p:cNvPr id="32" name="Google Shape;365;p46" descr="Google Shape;365;p46">
            <a:extLst>
              <a:ext uri="{FF2B5EF4-FFF2-40B4-BE49-F238E27FC236}">
                <a16:creationId xmlns:a16="http://schemas.microsoft.com/office/drawing/2014/main" id="{B0FC59F8-2FE1-4733-FF01-D7EA947047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52657" y="431341"/>
            <a:ext cx="1041400" cy="77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Google Shape;365;p46" descr="Google Shape;365;p46">
            <a:extLst>
              <a:ext uri="{FF2B5EF4-FFF2-40B4-BE49-F238E27FC236}">
                <a16:creationId xmlns:a16="http://schemas.microsoft.com/office/drawing/2014/main" id="{B7B232F1-E93E-0F87-1E9C-7BB5CB0DCC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2703" y="2026026"/>
            <a:ext cx="1041400" cy="774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Google Shape;365;p46" descr="Google Shape;365;p46">
            <a:extLst>
              <a:ext uri="{FF2B5EF4-FFF2-40B4-BE49-F238E27FC236}">
                <a16:creationId xmlns:a16="http://schemas.microsoft.com/office/drawing/2014/main" id="{D9597A8B-C756-DA9D-A3BF-4AE1590D9C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48654" y="8067163"/>
            <a:ext cx="1041400" cy="774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78;p18" descr="Google Shape;78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4861" y="-1"/>
            <a:ext cx="9791703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Google Shape;79;p18" descr="Google Shape;79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Google Shape;80;p18" descr="Google Shape;80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9014" y="7251701"/>
            <a:ext cx="8293103" cy="6464303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Google Shape;82;p18"/>
          <p:cNvSpPr txBox="1"/>
          <p:nvPr/>
        </p:nvSpPr>
        <p:spPr>
          <a:xfrm>
            <a:off x="1523999" y="1523999"/>
            <a:ext cx="10515201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/>
              <a:t>O </a:t>
            </a:r>
            <a:r>
              <a:rPr dirty="0" err="1"/>
              <a:t>meni</a:t>
            </a:r>
            <a:endParaRPr dirty="0"/>
          </a:p>
        </p:txBody>
      </p:sp>
      <p:sp>
        <p:nvSpPr>
          <p:cNvPr id="432" name="Google Shape;84;p18"/>
          <p:cNvSpPr txBox="1"/>
          <p:nvPr/>
        </p:nvSpPr>
        <p:spPr>
          <a:xfrm>
            <a:off x="1503318" y="3399319"/>
            <a:ext cx="14607539" cy="738663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spcBef>
                <a:spcPts val="2400"/>
              </a:spcBef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Senior Quality Assurance Automation Engineer </a:t>
            </a:r>
            <a:r>
              <a:rPr dirty="0">
                <a:solidFill>
                  <a:srgbClr val="0551D8"/>
                </a:solidFill>
              </a:rPr>
              <a:t>@</a:t>
            </a:r>
            <a:r>
              <a:rPr dirty="0" err="1">
                <a:solidFill>
                  <a:srgbClr val="0551D8"/>
                </a:solidFill>
              </a:rPr>
              <a:t>Photomath</a:t>
            </a:r>
            <a:r>
              <a:rPr dirty="0"/>
              <a:t> </a:t>
            </a:r>
          </a:p>
          <a:p>
            <a:pPr>
              <a:spcBef>
                <a:spcPts val="2400"/>
              </a:spcBef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lang="hr-HR" dirty="0"/>
          </a:p>
          <a:p>
            <a:pPr>
              <a:spcBef>
                <a:spcPts val="2400"/>
              </a:spcBef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Trčanje, Sci-fi, Audio knjige, Znanost</a:t>
            </a:r>
          </a:p>
          <a:p>
            <a:pPr>
              <a:spcBef>
                <a:spcPts val="2400"/>
              </a:spcBef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lang="hr-HR" dirty="0"/>
          </a:p>
          <a:p>
            <a:pPr>
              <a:spcBef>
                <a:spcPts val="2400"/>
              </a:spcBef>
              <a:defRPr sz="50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Organizator </a:t>
            </a:r>
            <a:br>
              <a:rPr lang="hr-HR" dirty="0"/>
            </a:br>
            <a:r>
              <a:rPr lang="hr-HR" dirty="0"/>
              <a:t>Zagreb Testival Meetup</a:t>
            </a:r>
            <a:br>
              <a:rPr lang="hr-HR" dirty="0"/>
            </a:br>
            <a:r>
              <a:rPr lang="hr-HR" dirty="0"/>
              <a:t>Testival Konferencija</a:t>
            </a:r>
            <a:endParaRPr dirty="0"/>
          </a:p>
        </p:txBody>
      </p:sp>
      <p:pic>
        <p:nvPicPr>
          <p:cNvPr id="433" name="Photomath_logo_reversed_black.png" descr="Photomath_logo_reversed_bl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98" y="11509025"/>
            <a:ext cx="2425803" cy="107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ARROW.png" descr="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2830" y="7998279"/>
            <a:ext cx="1578339" cy="2485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6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79;p18" descr="Google Shape;79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hotomath_logo_reversed_black.png" descr="Photomath_logo_reversed_blac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98" y="11509025"/>
            <a:ext cx="2425803" cy="1075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Ariane 5 v2.mp4" descr="Ariane 5 v2.mp4">
            <a:hlinkClick r:id="" action="ppaction://media"/>
            <a:extLst>
              <a:ext uri="{FF2B5EF4-FFF2-40B4-BE49-F238E27FC236}">
                <a16:creationId xmlns:a16="http://schemas.microsoft.com/office/drawing/2014/main" id="{508E47D9-2C2F-FD00-3208-24911905AF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81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89;p19" descr="Google Shape;89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Google Shape;90;p19"/>
          <p:cNvSpPr txBox="1"/>
          <p:nvPr/>
        </p:nvSpPr>
        <p:spPr>
          <a:xfrm>
            <a:off x="1523999" y="1523999"/>
            <a:ext cx="10515201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dirty="0" err="1"/>
              <a:t>Sadržaj</a:t>
            </a:r>
            <a:endParaRPr dirty="0"/>
          </a:p>
        </p:txBody>
      </p:sp>
      <p:sp>
        <p:nvSpPr>
          <p:cNvPr id="438" name="Google Shape;84;p18"/>
          <p:cNvSpPr txBox="1"/>
          <p:nvPr/>
        </p:nvSpPr>
        <p:spPr>
          <a:xfrm>
            <a:off x="1503318" y="3399319"/>
            <a:ext cx="13587501" cy="61555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400"/>
              </a:spcBef>
              <a:defRPr sz="5000">
                <a:solidFill>
                  <a:srgbClr val="FED601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Automatizirano</a:t>
            </a:r>
            <a:r>
              <a:rPr dirty="0"/>
              <a:t> </a:t>
            </a:r>
            <a:r>
              <a:rPr dirty="0" err="1"/>
              <a:t>testiranje</a:t>
            </a:r>
            <a:endParaRPr dirty="0"/>
          </a:p>
          <a:p>
            <a:pPr marL="508000" indent="-508000">
              <a:spcBef>
                <a:spcPts val="2400"/>
              </a:spcBef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Što</a:t>
            </a:r>
            <a:r>
              <a:rPr dirty="0"/>
              <a:t> je?</a:t>
            </a:r>
          </a:p>
          <a:p>
            <a:pPr marL="508000" indent="-508000">
              <a:spcBef>
                <a:spcPts val="2400"/>
              </a:spcBef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Koje</a:t>
            </a:r>
            <a:r>
              <a:rPr dirty="0"/>
              <a:t> </a:t>
            </a:r>
            <a:r>
              <a:rPr dirty="0" err="1"/>
              <a:t>probleme</a:t>
            </a:r>
            <a:r>
              <a:rPr dirty="0"/>
              <a:t> </a:t>
            </a:r>
            <a:r>
              <a:rPr dirty="0" err="1"/>
              <a:t>rješava</a:t>
            </a:r>
            <a:r>
              <a:rPr dirty="0"/>
              <a:t>?</a:t>
            </a:r>
          </a:p>
          <a:p>
            <a:pPr marL="508000" indent="-508000">
              <a:spcBef>
                <a:spcPts val="2400"/>
              </a:spcBef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Česte pogreške</a:t>
            </a:r>
            <a:endParaRPr dirty="0"/>
          </a:p>
          <a:p>
            <a:pPr marL="508000" indent="-508000">
              <a:spcBef>
                <a:spcPts val="2400"/>
              </a:spcBef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Ekosustav</a:t>
            </a:r>
            <a:endParaRPr dirty="0"/>
          </a:p>
          <a:p>
            <a:pPr marL="508000" indent="-508000">
              <a:spcBef>
                <a:spcPts val="2400"/>
              </a:spcBef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hr-HR" dirty="0"/>
              <a:t>Iskustvo</a:t>
            </a:r>
            <a:r>
              <a:rPr dirty="0"/>
              <a:t> </a:t>
            </a:r>
            <a:r>
              <a:rPr dirty="0" err="1"/>
              <a:t>iz</a:t>
            </a:r>
            <a:r>
              <a:rPr dirty="0"/>
              <a:t> </a:t>
            </a:r>
            <a:r>
              <a:rPr dirty="0" err="1"/>
              <a:t>Photomatha</a:t>
            </a:r>
            <a:endParaRPr dirty="0"/>
          </a:p>
        </p:txBody>
      </p:sp>
      <p:pic>
        <p:nvPicPr>
          <p:cNvPr id="439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341" y="-4698446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7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97;p20" descr="Google Shape;97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Google Shape;98;p20"/>
          <p:cNvSpPr txBox="1"/>
          <p:nvPr/>
        </p:nvSpPr>
        <p:spPr>
          <a:xfrm>
            <a:off x="1523999" y="1523999"/>
            <a:ext cx="20882402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 err="1"/>
              <a:t>Što</a:t>
            </a:r>
            <a:r>
              <a:rPr dirty="0"/>
              <a:t> je </a:t>
            </a:r>
            <a:r>
              <a:rPr dirty="0" err="1">
                <a:solidFill>
                  <a:srgbClr val="FED601"/>
                </a:solidFill>
              </a:rPr>
              <a:t>Automatizirano</a:t>
            </a:r>
            <a:r>
              <a:rPr dirty="0">
                <a:solidFill>
                  <a:srgbClr val="FED601"/>
                </a:solidFill>
              </a:rPr>
              <a:t> </a:t>
            </a:r>
            <a:r>
              <a:rPr dirty="0" err="1">
                <a:solidFill>
                  <a:srgbClr val="FED601"/>
                </a:solidFill>
              </a:rPr>
              <a:t>testiranje</a:t>
            </a:r>
            <a:r>
              <a:rPr dirty="0"/>
              <a:t>?</a:t>
            </a:r>
          </a:p>
        </p:txBody>
      </p:sp>
      <p:pic>
        <p:nvPicPr>
          <p:cNvPr id="443" name="Google Shape;99;p20" descr="Google Shape;99;p2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907133" y="3809266"/>
            <a:ext cx="14116138" cy="7410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51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104;p21" descr="Google Shape;104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Google Shape;98;p20"/>
          <p:cNvSpPr txBox="1"/>
          <p:nvPr/>
        </p:nvSpPr>
        <p:spPr>
          <a:xfrm>
            <a:off x="1523999" y="1523999"/>
            <a:ext cx="20882402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 err="1"/>
              <a:t>Što</a:t>
            </a:r>
            <a:r>
              <a:rPr dirty="0"/>
              <a:t> je </a:t>
            </a:r>
            <a:r>
              <a:rPr dirty="0" err="1">
                <a:solidFill>
                  <a:srgbClr val="FED601"/>
                </a:solidFill>
              </a:rPr>
              <a:t>Automatizirano</a:t>
            </a:r>
            <a:r>
              <a:rPr dirty="0">
                <a:solidFill>
                  <a:srgbClr val="FED601"/>
                </a:solidFill>
              </a:rPr>
              <a:t> </a:t>
            </a:r>
            <a:r>
              <a:rPr dirty="0" err="1">
                <a:solidFill>
                  <a:srgbClr val="FED601"/>
                </a:solidFill>
              </a:rPr>
              <a:t>testiranje</a:t>
            </a:r>
            <a:r>
              <a:rPr dirty="0"/>
              <a:t>?</a:t>
            </a:r>
          </a:p>
        </p:txBody>
      </p:sp>
      <p:sp>
        <p:nvSpPr>
          <p:cNvPr id="447" name="Komad koda koji vrši interakcije sa ciljanim programom i provjerava niz pretpostavka o radu tog programa…"/>
          <p:cNvSpPr txBox="1">
            <a:spLocks noGrp="1"/>
          </p:cNvSpPr>
          <p:nvPr>
            <p:ph type="body" idx="4294967295"/>
          </p:nvPr>
        </p:nvSpPr>
        <p:spPr>
          <a:xfrm>
            <a:off x="1523999" y="4203845"/>
            <a:ext cx="17675389" cy="71628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defTabSz="1219200">
              <a:lnSpc>
                <a:spcPct val="100000"/>
              </a:lnSpc>
              <a:spcBef>
                <a:spcPts val="4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Komad</a:t>
            </a:r>
            <a:r>
              <a:rPr dirty="0"/>
              <a:t> </a:t>
            </a:r>
            <a:r>
              <a:rPr dirty="0" err="1"/>
              <a:t>koda</a:t>
            </a:r>
            <a:r>
              <a:rPr dirty="0"/>
              <a:t> koji </a:t>
            </a:r>
            <a:r>
              <a:rPr dirty="0" err="1"/>
              <a:t>vrši</a:t>
            </a:r>
            <a:r>
              <a:rPr dirty="0"/>
              <a:t> </a:t>
            </a:r>
            <a:r>
              <a:rPr dirty="0" err="1"/>
              <a:t>interakcije</a:t>
            </a:r>
            <a:r>
              <a:rPr dirty="0"/>
              <a:t> </a:t>
            </a:r>
            <a:r>
              <a:rPr dirty="0" err="1"/>
              <a:t>sa</a:t>
            </a:r>
            <a:r>
              <a:rPr dirty="0"/>
              <a:t> </a:t>
            </a:r>
            <a:r>
              <a:rPr dirty="0" err="1"/>
              <a:t>ciljanim</a:t>
            </a:r>
            <a:r>
              <a:rPr dirty="0"/>
              <a:t> </a:t>
            </a:r>
            <a:r>
              <a:rPr dirty="0" err="1"/>
              <a:t>programom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provjerava</a:t>
            </a:r>
            <a:r>
              <a:rPr dirty="0"/>
              <a:t> </a:t>
            </a:r>
            <a:r>
              <a:rPr dirty="0" err="1"/>
              <a:t>niz</a:t>
            </a:r>
            <a:r>
              <a:rPr dirty="0"/>
              <a:t> </a:t>
            </a:r>
            <a:r>
              <a:rPr dirty="0" err="1"/>
              <a:t>pretpostavk</a:t>
            </a:r>
            <a:r>
              <a:rPr lang="hr-HR" dirty="0" err="1"/>
              <a:t>i</a:t>
            </a:r>
            <a:r>
              <a:rPr dirty="0"/>
              <a:t> o </a:t>
            </a:r>
            <a:r>
              <a:rPr dirty="0" err="1"/>
              <a:t>radu</a:t>
            </a:r>
            <a:r>
              <a:rPr dirty="0"/>
              <a:t> tog </a:t>
            </a:r>
            <a:r>
              <a:rPr dirty="0" err="1"/>
              <a:t>programa</a:t>
            </a:r>
            <a:endParaRPr dirty="0"/>
          </a:p>
          <a:p>
            <a:pPr defTabSz="1219200">
              <a:lnSpc>
                <a:spcPct val="200000"/>
              </a:lnSpc>
              <a:spcBef>
                <a:spcPts val="4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Automatizacija</a:t>
            </a:r>
            <a:r>
              <a:rPr dirty="0"/>
              <a:t> je </a:t>
            </a:r>
            <a:r>
              <a:rPr dirty="0" err="1"/>
              <a:t>zapravo</a:t>
            </a:r>
            <a:r>
              <a:rPr dirty="0"/>
              <a:t> check </a:t>
            </a:r>
            <a:r>
              <a:rPr dirty="0" err="1"/>
              <a:t>lista</a:t>
            </a:r>
            <a:endParaRPr dirty="0"/>
          </a:p>
          <a:p>
            <a:pPr defTabSz="1219200">
              <a:lnSpc>
                <a:spcPct val="200000"/>
              </a:lnSpc>
              <a:spcBef>
                <a:spcPts val="4000"/>
              </a:spcBef>
              <a:buClr>
                <a:srgbClr val="FFFFFF"/>
              </a:buClr>
              <a:buSzPct val="90000"/>
              <a:buFont typeface="Arial" panose="020B0604020202020204" pitchFamily="34" charset="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Ne </a:t>
            </a:r>
            <a:r>
              <a:rPr dirty="0" err="1"/>
              <a:t>mogu</a:t>
            </a:r>
            <a:r>
              <a:rPr dirty="0"/>
              <a:t> </a:t>
            </a:r>
            <a:r>
              <a:rPr dirty="0" err="1"/>
              <a:t>dati</a:t>
            </a:r>
            <a:r>
              <a:rPr dirty="0"/>
              <a:t> </a:t>
            </a:r>
            <a:r>
              <a:rPr dirty="0" err="1"/>
              <a:t>više</a:t>
            </a:r>
            <a:r>
              <a:rPr dirty="0"/>
              <a:t> </a:t>
            </a:r>
            <a:r>
              <a:rPr dirty="0" err="1"/>
              <a:t>informacija</a:t>
            </a:r>
            <a:r>
              <a:rPr dirty="0"/>
              <a:t> od </a:t>
            </a:r>
            <a:r>
              <a:rPr dirty="0" err="1"/>
              <a:t>onoga</a:t>
            </a:r>
            <a:r>
              <a:rPr dirty="0"/>
              <a:t> </a:t>
            </a:r>
            <a:r>
              <a:rPr dirty="0" err="1"/>
              <a:t>što</a:t>
            </a:r>
            <a:r>
              <a:rPr dirty="0"/>
              <a:t> </a:t>
            </a:r>
            <a:r>
              <a:rPr dirty="0" err="1"/>
              <a:t>provjeravaju</a:t>
            </a:r>
            <a:endParaRPr dirty="0"/>
          </a:p>
        </p:txBody>
      </p:sp>
      <p:pic>
        <p:nvPicPr>
          <p:cNvPr id="448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341" y="-4698446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111;p22" descr="Google Shape;111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Garbage in Garbage OutGoogle Shape;113;p22" descr="Garbage in Garbage OutGoogle Shape;113;p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099" y="4242555"/>
            <a:ext cx="12209802" cy="656439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Google Shape;114;p22"/>
          <p:cNvSpPr txBox="1"/>
          <p:nvPr/>
        </p:nvSpPr>
        <p:spPr>
          <a:xfrm>
            <a:off x="8011600" y="11113306"/>
            <a:ext cx="8360801" cy="12796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43799" tIns="243799" rIns="243799" bIns="243799">
            <a:spAutoFit/>
          </a:bodyPr>
          <a:lstStyle/>
          <a:p>
            <a:pPr algn="ctr" defTabSz="1219200">
              <a:lnSpc>
                <a:spcPts val="5600"/>
              </a:lnSpc>
              <a:defRPr sz="48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>
                <a:solidFill>
                  <a:srgbClr val="000000"/>
                </a:solidFill>
              </a:rPr>
              <a:t>“</a:t>
            </a:r>
            <a:r>
              <a:rPr dirty="0">
                <a:solidFill>
                  <a:srgbClr val="0551D8"/>
                </a:solidFill>
              </a:rPr>
              <a:t>Garbage</a:t>
            </a:r>
            <a:r>
              <a:rPr dirty="0">
                <a:solidFill>
                  <a:srgbClr val="000000"/>
                </a:solidFill>
              </a:rPr>
              <a:t> in </a:t>
            </a:r>
            <a:r>
              <a:rPr dirty="0">
                <a:solidFill>
                  <a:srgbClr val="0551D8"/>
                </a:solidFill>
              </a:rPr>
              <a:t>Garbage</a:t>
            </a:r>
            <a:r>
              <a:rPr dirty="0">
                <a:solidFill>
                  <a:srgbClr val="000000"/>
                </a:solidFill>
              </a:rPr>
              <a:t> out”</a:t>
            </a:r>
          </a:p>
        </p:txBody>
      </p:sp>
      <p:sp>
        <p:nvSpPr>
          <p:cNvPr id="453" name="Google Shape;98;p20"/>
          <p:cNvSpPr txBox="1"/>
          <p:nvPr/>
        </p:nvSpPr>
        <p:spPr>
          <a:xfrm>
            <a:off x="1523999" y="1523999"/>
            <a:ext cx="20882402" cy="12659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1219200">
              <a:lnSpc>
                <a:spcPts val="8800"/>
              </a:lnSpc>
              <a:defRPr sz="8000" b="1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rPr dirty="0" err="1"/>
              <a:t>Što</a:t>
            </a:r>
            <a:r>
              <a:rPr dirty="0"/>
              <a:t> je </a:t>
            </a:r>
            <a:r>
              <a:rPr dirty="0" err="1">
                <a:solidFill>
                  <a:srgbClr val="0551D8"/>
                </a:solidFill>
              </a:rPr>
              <a:t>Automatizirano</a:t>
            </a:r>
            <a:r>
              <a:rPr dirty="0">
                <a:solidFill>
                  <a:srgbClr val="0551D8"/>
                </a:solidFill>
              </a:rPr>
              <a:t> </a:t>
            </a:r>
            <a:r>
              <a:rPr dirty="0" err="1">
                <a:solidFill>
                  <a:srgbClr val="0551D8"/>
                </a:solidFill>
              </a:rPr>
              <a:t>testiranje</a:t>
            </a:r>
            <a:r>
              <a:rPr dirty="0"/>
              <a:t>?</a:t>
            </a:r>
          </a:p>
        </p:txBody>
      </p:sp>
      <p:pic>
        <p:nvPicPr>
          <p:cNvPr id="454" name="Photomath_logo_reversed_black.png" descr="Photomath_logo_reversed_bla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198" y="11509025"/>
            <a:ext cx="2425803" cy="1075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126;p24" descr="Google Shape;126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Google Shape;127;p24"/>
          <p:cNvSpPr txBox="1"/>
          <p:nvPr/>
        </p:nvSpPr>
        <p:spPr>
          <a:xfrm>
            <a:off x="1523998" y="1523999"/>
            <a:ext cx="16611601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Manualno testiranje</a:t>
            </a:r>
            <a:endParaRPr dirty="0"/>
          </a:p>
        </p:txBody>
      </p:sp>
      <p:sp>
        <p:nvSpPr>
          <p:cNvPr id="463" name="Google Shape;128;p24"/>
          <p:cNvSpPr txBox="1"/>
          <p:nvPr/>
        </p:nvSpPr>
        <p:spPr>
          <a:xfrm>
            <a:off x="1523998" y="4019719"/>
            <a:ext cx="19779202" cy="61555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GB" dirty="0"/>
              <a:t>S</a:t>
            </a:r>
            <a:r>
              <a:rPr dirty="0" err="1"/>
              <a:t>poro</a:t>
            </a:r>
            <a:endParaRPr lang="hr-HR" dirty="0"/>
          </a:p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Skupo</a:t>
            </a:r>
            <a:endParaRPr lang="hr-HR" dirty="0"/>
          </a:p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Nekonzistentno</a:t>
            </a:r>
            <a:endParaRPr lang="hr-HR" dirty="0"/>
          </a:p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Ovisi</a:t>
            </a:r>
            <a:r>
              <a:rPr dirty="0"/>
              <a:t> o </a:t>
            </a:r>
            <a:r>
              <a:rPr dirty="0" err="1"/>
              <a:t>sposobnostima</a:t>
            </a:r>
            <a:r>
              <a:rPr dirty="0"/>
              <a:t> </a:t>
            </a:r>
            <a:r>
              <a:rPr dirty="0" err="1"/>
              <a:t>osobe</a:t>
            </a:r>
            <a:r>
              <a:rPr dirty="0"/>
              <a:t> </a:t>
            </a:r>
            <a:r>
              <a:rPr dirty="0" err="1"/>
              <a:t>koja</a:t>
            </a:r>
            <a:r>
              <a:rPr dirty="0"/>
              <a:t> </a:t>
            </a:r>
            <a:r>
              <a:rPr dirty="0" err="1"/>
              <a:t>provjerava</a:t>
            </a:r>
            <a:endParaRPr lang="hr-HR" dirty="0"/>
          </a:p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/>
              <a:t>Ne </a:t>
            </a:r>
            <a:r>
              <a:rPr dirty="0" err="1"/>
              <a:t>može</a:t>
            </a:r>
            <a:r>
              <a:rPr dirty="0"/>
              <a:t> se </a:t>
            </a:r>
            <a:r>
              <a:rPr dirty="0" err="1"/>
              <a:t>primijeniti</a:t>
            </a:r>
            <a:r>
              <a:rPr dirty="0"/>
              <a:t> za </a:t>
            </a:r>
            <a:r>
              <a:rPr dirty="0" err="1"/>
              <a:t>neke</a:t>
            </a:r>
            <a:r>
              <a:rPr dirty="0"/>
              <a:t> </a:t>
            </a:r>
            <a:r>
              <a:rPr dirty="0" err="1"/>
              <a:t>vrste</a:t>
            </a:r>
            <a:r>
              <a:rPr dirty="0"/>
              <a:t> </a:t>
            </a:r>
            <a:r>
              <a:rPr dirty="0" err="1"/>
              <a:t>testiranja</a:t>
            </a:r>
            <a:r>
              <a:rPr dirty="0"/>
              <a:t> (Performance)</a:t>
            </a:r>
            <a:endParaRPr lang="hr-HR" dirty="0"/>
          </a:p>
          <a:p>
            <a:pPr marL="501315" indent="-501315">
              <a:spcBef>
                <a:spcPts val="2400"/>
              </a:spcBef>
              <a:buClr>
                <a:srgbClr val="FFFFFF"/>
              </a:buClr>
              <a:buSzPct val="8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Zasićenje</a:t>
            </a:r>
            <a:endParaRPr dirty="0"/>
          </a:p>
        </p:txBody>
      </p:sp>
      <p:pic>
        <p:nvPicPr>
          <p:cNvPr id="464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569" y="-4008638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1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134;p25" descr="Google Shape;134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11887200"/>
            <a:ext cx="1600201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Google Shape;135;p25"/>
          <p:cNvSpPr txBox="1"/>
          <p:nvPr/>
        </p:nvSpPr>
        <p:spPr>
          <a:xfrm>
            <a:off x="1523999" y="1523999"/>
            <a:ext cx="12364002" cy="11285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defTabSz="1219200">
              <a:lnSpc>
                <a:spcPts val="8800"/>
              </a:lnSpc>
              <a:defRPr sz="8000" b="1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r>
              <a:rPr lang="hr-HR" dirty="0"/>
              <a:t>Automatizirano testiranje</a:t>
            </a:r>
            <a:endParaRPr dirty="0"/>
          </a:p>
        </p:txBody>
      </p:sp>
      <p:sp>
        <p:nvSpPr>
          <p:cNvPr id="468" name="Google Shape;136;p25"/>
          <p:cNvSpPr txBox="1"/>
          <p:nvPr/>
        </p:nvSpPr>
        <p:spPr>
          <a:xfrm>
            <a:off x="1523999" y="4318843"/>
            <a:ext cx="19779202" cy="507831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Brz</a:t>
            </a:r>
            <a:r>
              <a:rPr lang="hr-HR" dirty="0" err="1"/>
              <a:t>o</a:t>
            </a:r>
            <a:endParaRPr lang="hr-HR" dirty="0"/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Mogućnost</a:t>
            </a:r>
            <a:r>
              <a:rPr dirty="0"/>
              <a:t> </a:t>
            </a:r>
            <a:r>
              <a:rPr dirty="0" err="1"/>
              <a:t>provjere</a:t>
            </a:r>
            <a:r>
              <a:rPr dirty="0"/>
              <a:t> </a:t>
            </a:r>
            <a:r>
              <a:rPr dirty="0" err="1"/>
              <a:t>velikog</a:t>
            </a:r>
            <a:r>
              <a:rPr dirty="0"/>
              <a:t> </a:t>
            </a:r>
            <a:r>
              <a:rPr dirty="0" err="1"/>
              <a:t>broja</a:t>
            </a:r>
            <a:r>
              <a:rPr dirty="0"/>
              <a:t> </a:t>
            </a:r>
            <a:r>
              <a:rPr dirty="0" err="1"/>
              <a:t>scenarija</a:t>
            </a:r>
            <a:r>
              <a:rPr lang="en-HR" dirty="0"/>
              <a:t> </a:t>
            </a:r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Konzistentno</a:t>
            </a:r>
            <a:endParaRPr lang="hr-HR" dirty="0"/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Jeftinije</a:t>
            </a:r>
            <a:r>
              <a:rPr dirty="0"/>
              <a:t>*</a:t>
            </a:r>
            <a:endParaRPr lang="hr-HR" dirty="0"/>
          </a:p>
          <a:p>
            <a:pPr marL="501315" indent="-501315">
              <a:spcBef>
                <a:spcPts val="2400"/>
              </a:spcBef>
              <a:buSzPct val="100000"/>
              <a:buChar char="•"/>
              <a:defRPr sz="50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dirty="0" err="1"/>
              <a:t>Skaliranje</a:t>
            </a:r>
            <a:endParaRPr dirty="0"/>
          </a:p>
        </p:txBody>
      </p:sp>
      <p:pic>
        <p:nvPicPr>
          <p:cNvPr id="469" name="Object 1" descr="Objec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341" y="-4698446"/>
            <a:ext cx="17335501" cy="1332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175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175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219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463</Words>
  <Application>Microsoft Macintosh PowerPoint</Application>
  <PresentationFormat>Custom</PresentationFormat>
  <Paragraphs>91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Avenir Next Medium</vt:lpstr>
      <vt:lpstr>Avenir Next</vt:lpstr>
      <vt:lpstr>Calibri</vt:lpstr>
      <vt:lpstr>Arial</vt:lpstr>
      <vt:lpstr>Avenir Next Heavy</vt:lpstr>
      <vt:lpstr>Avenir</vt:lpstr>
      <vt:lpstr>Helvetica Neue</vt:lpstr>
      <vt:lpstr>Avenir Next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Niko Mađar</cp:lastModifiedBy>
  <cp:revision>5</cp:revision>
  <dcterms:modified xsi:type="dcterms:W3CDTF">2022-05-27T10:11:08Z</dcterms:modified>
</cp:coreProperties>
</file>